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4"/>
  </p:notesMasterIdLst>
  <p:sldIdLst>
    <p:sldId id="256" r:id="rId2"/>
    <p:sldId id="373" r:id="rId3"/>
    <p:sldId id="374" r:id="rId4"/>
    <p:sldId id="368" r:id="rId5"/>
    <p:sldId id="301" r:id="rId6"/>
    <p:sldId id="302" r:id="rId7"/>
    <p:sldId id="277" r:id="rId8"/>
    <p:sldId id="335" r:id="rId9"/>
    <p:sldId id="278" r:id="rId10"/>
    <p:sldId id="310" r:id="rId11"/>
    <p:sldId id="279" r:id="rId12"/>
    <p:sldId id="280" r:id="rId13"/>
    <p:sldId id="311" r:id="rId14"/>
    <p:sldId id="303" r:id="rId15"/>
    <p:sldId id="312" r:id="rId16"/>
    <p:sldId id="313" r:id="rId17"/>
    <p:sldId id="362" r:id="rId18"/>
    <p:sldId id="281" r:id="rId19"/>
    <p:sldId id="282" r:id="rId20"/>
    <p:sldId id="316" r:id="rId21"/>
    <p:sldId id="285" r:id="rId22"/>
    <p:sldId id="363" r:id="rId23"/>
    <p:sldId id="308" r:id="rId24"/>
    <p:sldId id="375" r:id="rId25"/>
    <p:sldId id="376" r:id="rId26"/>
    <p:sldId id="314" r:id="rId27"/>
    <p:sldId id="315" r:id="rId28"/>
    <p:sldId id="305" r:id="rId29"/>
    <p:sldId id="364" r:id="rId30"/>
    <p:sldId id="319" r:id="rId31"/>
    <p:sldId id="317" r:id="rId32"/>
    <p:sldId id="320" r:id="rId33"/>
    <p:sldId id="288" r:id="rId34"/>
    <p:sldId id="289" r:id="rId35"/>
    <p:sldId id="365" r:id="rId36"/>
    <p:sldId id="322" r:id="rId37"/>
    <p:sldId id="290" r:id="rId38"/>
    <p:sldId id="291" r:id="rId39"/>
    <p:sldId id="294" r:id="rId40"/>
    <p:sldId id="353" r:id="rId41"/>
    <p:sldId id="295" r:id="rId42"/>
    <p:sldId id="296" r:id="rId43"/>
    <p:sldId id="297" r:id="rId44"/>
    <p:sldId id="298" r:id="rId45"/>
    <p:sldId id="299" r:id="rId46"/>
    <p:sldId id="300" r:id="rId47"/>
    <p:sldId id="323" r:id="rId48"/>
    <p:sldId id="324" r:id="rId49"/>
    <p:sldId id="354" r:id="rId50"/>
    <p:sldId id="339" r:id="rId51"/>
    <p:sldId id="340" r:id="rId52"/>
    <p:sldId id="341" r:id="rId53"/>
    <p:sldId id="257" r:id="rId54"/>
    <p:sldId id="258" r:id="rId55"/>
    <p:sldId id="369" r:id="rId56"/>
    <p:sldId id="260" r:id="rId57"/>
    <p:sldId id="265" r:id="rId58"/>
    <p:sldId id="261" r:id="rId59"/>
    <p:sldId id="336" r:id="rId60"/>
    <p:sldId id="325" r:id="rId61"/>
    <p:sldId id="262" r:id="rId62"/>
    <p:sldId id="326" r:id="rId63"/>
    <p:sldId id="263" r:id="rId64"/>
    <p:sldId id="264" r:id="rId65"/>
    <p:sldId id="327" r:id="rId66"/>
    <p:sldId id="268" r:id="rId67"/>
    <p:sldId id="337" r:id="rId68"/>
    <p:sldId id="269" r:id="rId69"/>
    <p:sldId id="348" r:id="rId70"/>
    <p:sldId id="349" r:id="rId71"/>
    <p:sldId id="270" r:id="rId72"/>
    <p:sldId id="350" r:id="rId73"/>
    <p:sldId id="351" r:id="rId74"/>
    <p:sldId id="271" r:id="rId75"/>
    <p:sldId id="272" r:id="rId76"/>
    <p:sldId id="372" r:id="rId77"/>
    <p:sldId id="273" r:id="rId78"/>
    <p:sldId id="274" r:id="rId79"/>
    <p:sldId id="275" r:id="rId80"/>
    <p:sldId id="358" r:id="rId81"/>
    <p:sldId id="359" r:id="rId82"/>
    <p:sldId id="360" r:id="rId83"/>
    <p:sldId id="328" r:id="rId84"/>
    <p:sldId id="338" r:id="rId85"/>
    <p:sldId id="332" r:id="rId86"/>
    <p:sldId id="329" r:id="rId87"/>
    <p:sldId id="333" r:id="rId88"/>
    <p:sldId id="330" r:id="rId89"/>
    <p:sldId id="334" r:id="rId90"/>
    <p:sldId id="331" r:id="rId91"/>
    <p:sldId id="342" r:id="rId92"/>
    <p:sldId id="343" r:id="rId93"/>
    <p:sldId id="344" r:id="rId94"/>
    <p:sldId id="347" r:id="rId95"/>
    <p:sldId id="345" r:id="rId96"/>
    <p:sldId id="370" r:id="rId97"/>
    <p:sldId id="371" r:id="rId98"/>
    <p:sldId id="355" r:id="rId99"/>
    <p:sldId id="357" r:id="rId100"/>
    <p:sldId id="346" r:id="rId101"/>
    <p:sldId id="352" r:id="rId102"/>
    <p:sldId id="378" r:id="rId10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347" autoAdjust="0"/>
  </p:normalViewPr>
  <p:slideViewPr>
    <p:cSldViewPr snapToGrid="0">
      <p:cViewPr varScale="1">
        <p:scale>
          <a:sx n="58" d="100"/>
          <a:sy n="58" d="100"/>
        </p:scale>
        <p:origin x="988"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8CA317-CAA8-4E84-911D-C42125DCEFF6}"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IN"/>
        </a:p>
      </dgm:t>
    </dgm:pt>
    <dgm:pt modelId="{BB03D8C3-FB4E-4A26-9D67-A696A30DAB02}">
      <dgm:prSet phldrT="[Text]"/>
      <dgm:spPr>
        <a:solidFill>
          <a:schemeClr val="tx2">
            <a:lumMod val="20000"/>
            <a:lumOff val="80000"/>
          </a:schemeClr>
        </a:solidFill>
      </dgm:spPr>
      <dgm:t>
        <a:bodyPr/>
        <a:lstStyle/>
        <a:p>
          <a:r>
            <a:rPr lang="en-IN" dirty="0"/>
            <a:t>CMR</a:t>
          </a:r>
        </a:p>
      </dgm:t>
    </dgm:pt>
    <dgm:pt modelId="{A7A1015E-9EEB-4351-B4EC-D3B06016F5F7}" type="parTrans" cxnId="{99854358-F986-4711-B5AC-69494C785506}">
      <dgm:prSet/>
      <dgm:spPr/>
      <dgm:t>
        <a:bodyPr/>
        <a:lstStyle/>
        <a:p>
          <a:endParaRPr lang="en-IN"/>
        </a:p>
      </dgm:t>
    </dgm:pt>
    <dgm:pt modelId="{090D73DE-62BC-41AD-9CBC-B482DDAD7BB7}" type="sibTrans" cxnId="{99854358-F986-4711-B5AC-69494C785506}">
      <dgm:prSet/>
      <dgm:spPr/>
      <dgm:t>
        <a:bodyPr/>
        <a:lstStyle/>
        <a:p>
          <a:endParaRPr lang="en-IN"/>
        </a:p>
      </dgm:t>
    </dgm:pt>
    <dgm:pt modelId="{0540963F-55EC-464B-AC28-048A1B4E596B}">
      <dgm:prSet phldrT="[Text]" custT="1"/>
      <dgm:spPr>
        <a:solidFill>
          <a:schemeClr val="accent2">
            <a:lumMod val="60000"/>
            <a:lumOff val="40000"/>
          </a:schemeClr>
        </a:solidFill>
      </dgm:spPr>
      <dgm:t>
        <a:bodyPr/>
        <a:lstStyle/>
        <a:p>
          <a:pPr>
            <a:buNone/>
          </a:pPr>
          <a:endParaRPr lang="en-IN" sz="2000" b="1" dirty="0">
            <a:solidFill>
              <a:schemeClr val="tx1">
                <a:lumMod val="75000"/>
                <a:lumOff val="25000"/>
              </a:schemeClr>
            </a:solidFill>
          </a:endParaRPr>
        </a:p>
        <a:p>
          <a:pPr>
            <a:buNone/>
          </a:pPr>
          <a:endParaRPr lang="en-IN" sz="2000" b="1" dirty="0">
            <a:solidFill>
              <a:schemeClr val="tx1">
                <a:lumMod val="75000"/>
                <a:lumOff val="25000"/>
              </a:schemeClr>
            </a:solidFill>
          </a:endParaRPr>
        </a:p>
        <a:p>
          <a:pPr>
            <a:buNone/>
          </a:pPr>
          <a:endParaRPr lang="en-IN" sz="2000" b="1" dirty="0">
            <a:solidFill>
              <a:schemeClr val="tx1">
                <a:lumMod val="75000"/>
                <a:lumOff val="25000"/>
              </a:schemeClr>
            </a:solidFill>
          </a:endParaRPr>
        </a:p>
        <a:p>
          <a:pPr>
            <a:buNone/>
          </a:pPr>
          <a:r>
            <a:rPr lang="en-IN" sz="2000" b="1" dirty="0">
              <a:solidFill>
                <a:schemeClr val="tx1">
                  <a:lumMod val="75000"/>
                  <a:lumOff val="25000"/>
                </a:schemeClr>
              </a:solidFill>
            </a:rPr>
            <a:t>Cause of cardiomyopathy</a:t>
          </a:r>
          <a:endParaRPr lang="en-IN" sz="1600" b="1" dirty="0">
            <a:solidFill>
              <a:schemeClr val="tx1">
                <a:lumMod val="75000"/>
                <a:lumOff val="25000"/>
              </a:schemeClr>
            </a:solidFill>
          </a:endParaRPr>
        </a:p>
        <a:p>
          <a:pPr>
            <a:buFont typeface="Arial" panose="020B0604020202020204" pitchFamily="34" charset="0"/>
            <a:buChar char="•"/>
          </a:pPr>
          <a:r>
            <a:rPr lang="en-IN" sz="1600" dirty="0">
              <a:solidFill>
                <a:schemeClr val="tx1">
                  <a:lumMod val="75000"/>
                  <a:lumOff val="25000"/>
                </a:schemeClr>
              </a:solidFill>
            </a:rPr>
            <a:t>SSFP</a:t>
          </a:r>
        </a:p>
        <a:p>
          <a:pPr>
            <a:buFont typeface="Arial" panose="020B0604020202020204" pitchFamily="34" charset="0"/>
            <a:buChar char="•"/>
          </a:pPr>
          <a:r>
            <a:rPr lang="en-IN" sz="1600" dirty="0">
              <a:solidFill>
                <a:schemeClr val="tx1">
                  <a:lumMod val="75000"/>
                  <a:lumOff val="25000"/>
                </a:schemeClr>
              </a:solidFill>
            </a:rPr>
            <a:t>LGE</a:t>
          </a:r>
        </a:p>
        <a:p>
          <a:pPr>
            <a:buFont typeface="Arial" panose="020B0604020202020204" pitchFamily="34" charset="0"/>
            <a:buChar char="•"/>
          </a:pPr>
          <a:r>
            <a:rPr lang="en-IN" sz="1600" dirty="0">
              <a:solidFill>
                <a:schemeClr val="tx1">
                  <a:lumMod val="75000"/>
                  <a:lumOff val="25000"/>
                </a:schemeClr>
              </a:solidFill>
            </a:rPr>
            <a:t>First-pass perfusion</a:t>
          </a:r>
        </a:p>
        <a:p>
          <a:pPr>
            <a:buFont typeface="Arial" panose="020B0604020202020204" pitchFamily="34" charset="0"/>
            <a:buChar char="•"/>
          </a:pPr>
          <a:r>
            <a:rPr lang="en-IN" sz="1600" dirty="0">
              <a:solidFill>
                <a:schemeClr val="tx1">
                  <a:lumMod val="75000"/>
                  <a:lumOff val="25000"/>
                </a:schemeClr>
              </a:solidFill>
            </a:rPr>
            <a:t>T1 and T2 mapping</a:t>
          </a:r>
        </a:p>
        <a:p>
          <a:pPr>
            <a:buFont typeface="Arial" panose="020B0604020202020204" pitchFamily="34" charset="0"/>
            <a:buChar char="•"/>
          </a:pPr>
          <a:r>
            <a:rPr lang="en-IN" sz="1600" dirty="0">
              <a:solidFill>
                <a:schemeClr val="tx1">
                  <a:lumMod val="75000"/>
                  <a:lumOff val="25000"/>
                </a:schemeClr>
              </a:solidFill>
            </a:rPr>
            <a:t>T2* mapping</a:t>
          </a:r>
        </a:p>
      </dgm:t>
    </dgm:pt>
    <dgm:pt modelId="{859378D4-7C22-4CC2-A8F3-95B29052482C}" type="parTrans" cxnId="{7771F15E-0819-49BE-BA0F-95C939ADD51A}">
      <dgm:prSet/>
      <dgm:spPr/>
      <dgm:t>
        <a:bodyPr/>
        <a:lstStyle/>
        <a:p>
          <a:endParaRPr lang="en-IN"/>
        </a:p>
      </dgm:t>
    </dgm:pt>
    <dgm:pt modelId="{2106F660-510B-431F-A059-EBE5655973FB}" type="sibTrans" cxnId="{7771F15E-0819-49BE-BA0F-95C939ADD51A}">
      <dgm:prSet/>
      <dgm:spPr/>
      <dgm:t>
        <a:bodyPr/>
        <a:lstStyle/>
        <a:p>
          <a:endParaRPr lang="en-IN"/>
        </a:p>
      </dgm:t>
    </dgm:pt>
    <dgm:pt modelId="{F9ADE836-2E8A-4081-B90D-10C228498C44}">
      <dgm:prSet phldrT="[Text]" custT="1"/>
      <dgm:spPr>
        <a:solidFill>
          <a:schemeClr val="accent2">
            <a:lumMod val="60000"/>
            <a:lumOff val="40000"/>
          </a:schemeClr>
        </a:solidFill>
      </dgm:spPr>
      <dgm:t>
        <a:bodyPr/>
        <a:lstStyle/>
        <a:p>
          <a:endParaRPr lang="en-IN" sz="2000" b="1" dirty="0">
            <a:solidFill>
              <a:schemeClr val="tx1">
                <a:lumMod val="75000"/>
                <a:lumOff val="25000"/>
              </a:schemeClr>
            </a:solidFill>
          </a:endParaRPr>
        </a:p>
        <a:p>
          <a:r>
            <a:rPr lang="en-IN" sz="2000" b="1" dirty="0">
              <a:solidFill>
                <a:schemeClr val="tx1">
                  <a:lumMod val="75000"/>
                  <a:lumOff val="25000"/>
                </a:schemeClr>
              </a:solidFill>
            </a:rPr>
            <a:t>Extent of ventricular dysfunction</a:t>
          </a:r>
        </a:p>
        <a:p>
          <a:r>
            <a:rPr lang="en-IN" sz="1600" dirty="0">
              <a:solidFill>
                <a:schemeClr val="tx1">
                  <a:lumMod val="75000"/>
                  <a:lumOff val="25000"/>
                </a:schemeClr>
              </a:solidFill>
            </a:rPr>
            <a:t>SSFP </a:t>
          </a:r>
        </a:p>
        <a:p>
          <a:r>
            <a:rPr lang="en-IN" sz="1600" dirty="0">
              <a:solidFill>
                <a:schemeClr val="tx1">
                  <a:lumMod val="75000"/>
                  <a:lumOff val="25000"/>
                </a:schemeClr>
              </a:solidFill>
            </a:rPr>
            <a:t>Strain imaging</a:t>
          </a:r>
        </a:p>
      </dgm:t>
    </dgm:pt>
    <dgm:pt modelId="{C4F8F455-47E1-4EFC-85B8-D9DB4E3A2BD6}" type="parTrans" cxnId="{9B59F118-52F2-44B5-A79F-B5F47282353E}">
      <dgm:prSet/>
      <dgm:spPr/>
      <dgm:t>
        <a:bodyPr/>
        <a:lstStyle/>
        <a:p>
          <a:endParaRPr lang="en-IN"/>
        </a:p>
      </dgm:t>
    </dgm:pt>
    <dgm:pt modelId="{F14D5CC8-7A00-4A06-A02E-0AB271531EA4}" type="sibTrans" cxnId="{9B59F118-52F2-44B5-A79F-B5F47282353E}">
      <dgm:prSet/>
      <dgm:spPr/>
      <dgm:t>
        <a:bodyPr/>
        <a:lstStyle/>
        <a:p>
          <a:endParaRPr lang="en-IN"/>
        </a:p>
      </dgm:t>
    </dgm:pt>
    <dgm:pt modelId="{B5B0DCF8-01BE-452A-B4A5-93B502DDA8D0}">
      <dgm:prSet phldrT="[Text]" custT="1"/>
      <dgm:spPr>
        <a:solidFill>
          <a:schemeClr val="accent2">
            <a:lumMod val="60000"/>
            <a:lumOff val="40000"/>
          </a:schemeClr>
        </a:solidFill>
      </dgm:spPr>
      <dgm:t>
        <a:bodyPr/>
        <a:lstStyle/>
        <a:p>
          <a:r>
            <a:rPr lang="en-IN" sz="2000" b="1" dirty="0">
              <a:solidFill>
                <a:schemeClr val="tx1">
                  <a:lumMod val="85000"/>
                  <a:lumOff val="15000"/>
                </a:schemeClr>
              </a:solidFill>
            </a:rPr>
            <a:t>Portions of viable myocardium</a:t>
          </a:r>
          <a:endParaRPr lang="en-IN" sz="1800" b="1" dirty="0">
            <a:solidFill>
              <a:schemeClr val="tx1">
                <a:lumMod val="85000"/>
                <a:lumOff val="15000"/>
              </a:schemeClr>
            </a:solidFill>
          </a:endParaRPr>
        </a:p>
        <a:p>
          <a:r>
            <a:rPr lang="en-IN" sz="1800" dirty="0">
              <a:solidFill>
                <a:schemeClr val="tx1">
                  <a:lumMod val="85000"/>
                  <a:lumOff val="15000"/>
                </a:schemeClr>
              </a:solidFill>
            </a:rPr>
            <a:t>SSFP</a:t>
          </a:r>
        </a:p>
        <a:p>
          <a:r>
            <a:rPr lang="en-IN" sz="1800" dirty="0">
              <a:solidFill>
                <a:schemeClr val="tx1">
                  <a:lumMod val="85000"/>
                  <a:lumOff val="15000"/>
                </a:schemeClr>
              </a:solidFill>
            </a:rPr>
            <a:t>LGE</a:t>
          </a:r>
        </a:p>
        <a:p>
          <a:r>
            <a:rPr lang="en-IN" sz="1800" dirty="0">
              <a:solidFill>
                <a:schemeClr val="tx1">
                  <a:lumMod val="85000"/>
                  <a:lumOff val="15000"/>
                </a:schemeClr>
              </a:solidFill>
            </a:rPr>
            <a:t>Strain imaging</a:t>
          </a:r>
        </a:p>
      </dgm:t>
    </dgm:pt>
    <dgm:pt modelId="{66FECFCD-AB22-47CA-B290-622459480E9D}" type="parTrans" cxnId="{F77FEA3E-C3E7-4C02-820D-91B5F4FC572F}">
      <dgm:prSet/>
      <dgm:spPr/>
      <dgm:t>
        <a:bodyPr/>
        <a:lstStyle/>
        <a:p>
          <a:endParaRPr lang="en-IN"/>
        </a:p>
      </dgm:t>
    </dgm:pt>
    <dgm:pt modelId="{C7374839-BD82-4E56-A751-601DA84AD219}" type="sibTrans" cxnId="{F77FEA3E-C3E7-4C02-820D-91B5F4FC572F}">
      <dgm:prSet/>
      <dgm:spPr/>
      <dgm:t>
        <a:bodyPr/>
        <a:lstStyle/>
        <a:p>
          <a:endParaRPr lang="en-IN"/>
        </a:p>
      </dgm:t>
    </dgm:pt>
    <dgm:pt modelId="{D64CEF73-B860-4A20-B50D-57D33B2145C3}">
      <dgm:prSet phldrT="[Text]" phldr="1"/>
      <dgm:spPr/>
      <dgm:t>
        <a:bodyPr/>
        <a:lstStyle/>
        <a:p>
          <a:endParaRPr lang="en-IN"/>
        </a:p>
      </dgm:t>
    </dgm:pt>
    <dgm:pt modelId="{635CD35A-B58B-40DD-AEAB-ACE0F5D950F8}" type="parTrans" cxnId="{0BEB6086-4CFD-4815-B4E5-C154C6C472A5}">
      <dgm:prSet/>
      <dgm:spPr/>
      <dgm:t>
        <a:bodyPr/>
        <a:lstStyle/>
        <a:p>
          <a:endParaRPr lang="en-IN"/>
        </a:p>
      </dgm:t>
    </dgm:pt>
    <dgm:pt modelId="{538EF07B-D5A7-49A4-B5AA-41C40C3874CE}" type="sibTrans" cxnId="{0BEB6086-4CFD-4815-B4E5-C154C6C472A5}">
      <dgm:prSet/>
      <dgm:spPr/>
      <dgm:t>
        <a:bodyPr/>
        <a:lstStyle/>
        <a:p>
          <a:endParaRPr lang="en-IN"/>
        </a:p>
      </dgm:t>
    </dgm:pt>
    <dgm:pt modelId="{401FA5C1-5853-4D1E-BE34-31421DC2DF76}">
      <dgm:prSet phldrT="[Text]" custT="1"/>
      <dgm:spPr>
        <a:solidFill>
          <a:schemeClr val="accent2">
            <a:lumMod val="60000"/>
            <a:lumOff val="40000"/>
          </a:schemeClr>
        </a:solidFill>
      </dgm:spPr>
      <dgm:t>
        <a:bodyPr/>
        <a:lstStyle/>
        <a:p>
          <a:r>
            <a:rPr lang="en-IN" sz="2000" b="1" dirty="0">
              <a:solidFill>
                <a:schemeClr val="tx1">
                  <a:lumMod val="85000"/>
                  <a:lumOff val="15000"/>
                </a:schemeClr>
              </a:solidFill>
            </a:rPr>
            <a:t>Pattern of LV thickening and hypertrophy</a:t>
          </a:r>
          <a:endParaRPr lang="en-IN" sz="1800" b="1" dirty="0">
            <a:solidFill>
              <a:schemeClr val="tx1">
                <a:lumMod val="85000"/>
                <a:lumOff val="15000"/>
              </a:schemeClr>
            </a:solidFill>
          </a:endParaRPr>
        </a:p>
        <a:p>
          <a:r>
            <a:rPr lang="en-IN" sz="1800" dirty="0">
              <a:solidFill>
                <a:schemeClr val="tx1">
                  <a:lumMod val="85000"/>
                  <a:lumOff val="15000"/>
                </a:schemeClr>
              </a:solidFill>
            </a:rPr>
            <a:t>SSFP</a:t>
          </a:r>
        </a:p>
        <a:p>
          <a:r>
            <a:rPr lang="en-IN" sz="1800" dirty="0">
              <a:solidFill>
                <a:schemeClr val="tx1">
                  <a:lumMod val="85000"/>
                  <a:lumOff val="15000"/>
                </a:schemeClr>
              </a:solidFill>
            </a:rPr>
            <a:t>LGE</a:t>
          </a:r>
        </a:p>
        <a:p>
          <a:r>
            <a:rPr lang="en-IN" sz="1800" dirty="0">
              <a:solidFill>
                <a:schemeClr val="tx1">
                  <a:lumMod val="85000"/>
                  <a:lumOff val="15000"/>
                </a:schemeClr>
              </a:solidFill>
            </a:rPr>
            <a:t>Strain imaging</a:t>
          </a:r>
        </a:p>
        <a:p>
          <a:r>
            <a:rPr lang="en-IN" sz="1800" dirty="0">
              <a:solidFill>
                <a:schemeClr val="tx1">
                  <a:lumMod val="85000"/>
                  <a:lumOff val="15000"/>
                </a:schemeClr>
              </a:solidFill>
            </a:rPr>
            <a:t>T1 mapping</a:t>
          </a:r>
        </a:p>
      </dgm:t>
    </dgm:pt>
    <dgm:pt modelId="{D651B2FB-B3E7-49E9-A17E-306855C85C4C}" type="parTrans" cxnId="{7F147730-248D-43F9-82AC-64EC28AFAD6B}">
      <dgm:prSet/>
      <dgm:spPr/>
      <dgm:t>
        <a:bodyPr/>
        <a:lstStyle/>
        <a:p>
          <a:endParaRPr lang="en-IN"/>
        </a:p>
      </dgm:t>
    </dgm:pt>
    <dgm:pt modelId="{750FE4CB-77E5-40E5-826B-2FA8A7235FD5}" type="sibTrans" cxnId="{7F147730-248D-43F9-82AC-64EC28AFAD6B}">
      <dgm:prSet/>
      <dgm:spPr/>
      <dgm:t>
        <a:bodyPr/>
        <a:lstStyle/>
        <a:p>
          <a:endParaRPr lang="en-IN"/>
        </a:p>
      </dgm:t>
    </dgm:pt>
    <dgm:pt modelId="{6EA8087A-72B0-4D36-84AA-1C9AB7DDD9F5}" type="pres">
      <dgm:prSet presAssocID="{DC8CA317-CAA8-4E84-911D-C42125DCEFF6}" presName="diagram" presStyleCnt="0">
        <dgm:presLayoutVars>
          <dgm:chMax val="1"/>
          <dgm:dir/>
          <dgm:animLvl val="ctr"/>
          <dgm:resizeHandles val="exact"/>
        </dgm:presLayoutVars>
      </dgm:prSet>
      <dgm:spPr/>
    </dgm:pt>
    <dgm:pt modelId="{27932704-6AFF-4741-9348-E3B1B1EC0AF6}" type="pres">
      <dgm:prSet presAssocID="{DC8CA317-CAA8-4E84-911D-C42125DCEFF6}" presName="matrix" presStyleCnt="0"/>
      <dgm:spPr/>
    </dgm:pt>
    <dgm:pt modelId="{EA21CFE8-4AE1-4EA4-9306-52DABA6412EB}" type="pres">
      <dgm:prSet presAssocID="{DC8CA317-CAA8-4E84-911D-C42125DCEFF6}" presName="tile1" presStyleLbl="node1" presStyleIdx="0" presStyleCnt="4"/>
      <dgm:spPr/>
    </dgm:pt>
    <dgm:pt modelId="{C5C4342C-203B-4D23-AD57-85E6D490547C}" type="pres">
      <dgm:prSet presAssocID="{DC8CA317-CAA8-4E84-911D-C42125DCEFF6}" presName="tile1text" presStyleLbl="node1" presStyleIdx="0" presStyleCnt="4">
        <dgm:presLayoutVars>
          <dgm:chMax val="0"/>
          <dgm:chPref val="0"/>
          <dgm:bulletEnabled val="1"/>
        </dgm:presLayoutVars>
      </dgm:prSet>
      <dgm:spPr/>
    </dgm:pt>
    <dgm:pt modelId="{845599F8-D722-496B-80F3-32C186434AA7}" type="pres">
      <dgm:prSet presAssocID="{DC8CA317-CAA8-4E84-911D-C42125DCEFF6}" presName="tile2" presStyleLbl="node1" presStyleIdx="1" presStyleCnt="4"/>
      <dgm:spPr/>
    </dgm:pt>
    <dgm:pt modelId="{ACCE03D7-EA2B-45BE-8BF9-7AF75FCEEBA6}" type="pres">
      <dgm:prSet presAssocID="{DC8CA317-CAA8-4E84-911D-C42125DCEFF6}" presName="tile2text" presStyleLbl="node1" presStyleIdx="1" presStyleCnt="4">
        <dgm:presLayoutVars>
          <dgm:chMax val="0"/>
          <dgm:chPref val="0"/>
          <dgm:bulletEnabled val="1"/>
        </dgm:presLayoutVars>
      </dgm:prSet>
      <dgm:spPr/>
    </dgm:pt>
    <dgm:pt modelId="{9E07C43A-C494-4B65-AE1D-03C09B73DCB1}" type="pres">
      <dgm:prSet presAssocID="{DC8CA317-CAA8-4E84-911D-C42125DCEFF6}" presName="tile3" presStyleLbl="node1" presStyleIdx="2" presStyleCnt="4"/>
      <dgm:spPr/>
    </dgm:pt>
    <dgm:pt modelId="{D2C02D6F-003C-4CE1-A954-8BB3383AE65D}" type="pres">
      <dgm:prSet presAssocID="{DC8CA317-CAA8-4E84-911D-C42125DCEFF6}" presName="tile3text" presStyleLbl="node1" presStyleIdx="2" presStyleCnt="4">
        <dgm:presLayoutVars>
          <dgm:chMax val="0"/>
          <dgm:chPref val="0"/>
          <dgm:bulletEnabled val="1"/>
        </dgm:presLayoutVars>
      </dgm:prSet>
      <dgm:spPr/>
    </dgm:pt>
    <dgm:pt modelId="{469210CB-D36F-42FA-ADC7-A2F268268E29}" type="pres">
      <dgm:prSet presAssocID="{DC8CA317-CAA8-4E84-911D-C42125DCEFF6}" presName="tile4" presStyleLbl="node1" presStyleIdx="3" presStyleCnt="4"/>
      <dgm:spPr/>
    </dgm:pt>
    <dgm:pt modelId="{5E16E2E0-B9DD-4E4B-840A-2A8B3131296D}" type="pres">
      <dgm:prSet presAssocID="{DC8CA317-CAA8-4E84-911D-C42125DCEFF6}" presName="tile4text" presStyleLbl="node1" presStyleIdx="3" presStyleCnt="4">
        <dgm:presLayoutVars>
          <dgm:chMax val="0"/>
          <dgm:chPref val="0"/>
          <dgm:bulletEnabled val="1"/>
        </dgm:presLayoutVars>
      </dgm:prSet>
      <dgm:spPr/>
    </dgm:pt>
    <dgm:pt modelId="{FC0569C1-20E2-4E04-9523-32E76E487746}" type="pres">
      <dgm:prSet presAssocID="{DC8CA317-CAA8-4E84-911D-C42125DCEFF6}" presName="centerTile" presStyleLbl="fgShp" presStyleIdx="0" presStyleCnt="1" custScaleX="63483" custScaleY="84564">
        <dgm:presLayoutVars>
          <dgm:chMax val="0"/>
          <dgm:chPref val="0"/>
        </dgm:presLayoutVars>
      </dgm:prSet>
      <dgm:spPr/>
    </dgm:pt>
  </dgm:ptLst>
  <dgm:cxnLst>
    <dgm:cxn modelId="{649EFB07-DB94-4856-A630-FFE30CB9EA7F}" type="presOf" srcId="{F9ADE836-2E8A-4081-B90D-10C228498C44}" destId="{ACCE03D7-EA2B-45BE-8BF9-7AF75FCEEBA6}" srcOrd="1" destOrd="0" presId="urn:microsoft.com/office/officeart/2005/8/layout/matrix1"/>
    <dgm:cxn modelId="{9B59F118-52F2-44B5-A79F-B5F47282353E}" srcId="{BB03D8C3-FB4E-4A26-9D67-A696A30DAB02}" destId="{F9ADE836-2E8A-4081-B90D-10C228498C44}" srcOrd="1" destOrd="0" parTransId="{C4F8F455-47E1-4EFC-85B8-D9DB4E3A2BD6}" sibTransId="{F14D5CC8-7A00-4A06-A02E-0AB271531EA4}"/>
    <dgm:cxn modelId="{7F147730-248D-43F9-82AC-64EC28AFAD6B}" srcId="{BB03D8C3-FB4E-4A26-9D67-A696A30DAB02}" destId="{401FA5C1-5853-4D1E-BE34-31421DC2DF76}" srcOrd="3" destOrd="0" parTransId="{D651B2FB-B3E7-49E9-A17E-306855C85C4C}" sibTransId="{750FE4CB-77E5-40E5-826B-2FA8A7235FD5}"/>
    <dgm:cxn modelId="{422AF438-9EC2-4C9E-8D7B-90E6D977EEBA}" type="presOf" srcId="{401FA5C1-5853-4D1E-BE34-31421DC2DF76}" destId="{5E16E2E0-B9DD-4E4B-840A-2A8B3131296D}" srcOrd="1" destOrd="0" presId="urn:microsoft.com/office/officeart/2005/8/layout/matrix1"/>
    <dgm:cxn modelId="{A114843B-4150-46C7-AAAA-E3F1BDF7F326}" type="presOf" srcId="{B5B0DCF8-01BE-452A-B4A5-93B502DDA8D0}" destId="{9E07C43A-C494-4B65-AE1D-03C09B73DCB1}" srcOrd="0" destOrd="0" presId="urn:microsoft.com/office/officeart/2005/8/layout/matrix1"/>
    <dgm:cxn modelId="{F77FEA3E-C3E7-4C02-820D-91B5F4FC572F}" srcId="{BB03D8C3-FB4E-4A26-9D67-A696A30DAB02}" destId="{B5B0DCF8-01BE-452A-B4A5-93B502DDA8D0}" srcOrd="2" destOrd="0" parTransId="{66FECFCD-AB22-47CA-B290-622459480E9D}" sibTransId="{C7374839-BD82-4E56-A751-601DA84AD219}"/>
    <dgm:cxn modelId="{7771F15E-0819-49BE-BA0F-95C939ADD51A}" srcId="{BB03D8C3-FB4E-4A26-9D67-A696A30DAB02}" destId="{0540963F-55EC-464B-AC28-048A1B4E596B}" srcOrd="0" destOrd="0" parTransId="{859378D4-7C22-4CC2-A8F3-95B29052482C}" sibTransId="{2106F660-510B-431F-A059-EBE5655973FB}"/>
    <dgm:cxn modelId="{7F553950-C271-40E6-8426-F5B9352F1B00}" type="presOf" srcId="{B5B0DCF8-01BE-452A-B4A5-93B502DDA8D0}" destId="{D2C02D6F-003C-4CE1-A954-8BB3383AE65D}" srcOrd="1" destOrd="0" presId="urn:microsoft.com/office/officeart/2005/8/layout/matrix1"/>
    <dgm:cxn modelId="{DE921855-E45A-46B8-BF2E-5EF865BA57FD}" type="presOf" srcId="{401FA5C1-5853-4D1E-BE34-31421DC2DF76}" destId="{469210CB-D36F-42FA-ADC7-A2F268268E29}" srcOrd="0" destOrd="0" presId="urn:microsoft.com/office/officeart/2005/8/layout/matrix1"/>
    <dgm:cxn modelId="{99854358-F986-4711-B5AC-69494C785506}" srcId="{DC8CA317-CAA8-4E84-911D-C42125DCEFF6}" destId="{BB03D8C3-FB4E-4A26-9D67-A696A30DAB02}" srcOrd="0" destOrd="0" parTransId="{A7A1015E-9EEB-4351-B4EC-D3B06016F5F7}" sibTransId="{090D73DE-62BC-41AD-9CBC-B482DDAD7BB7}"/>
    <dgm:cxn modelId="{0BEB6086-4CFD-4815-B4E5-C154C6C472A5}" srcId="{DC8CA317-CAA8-4E84-911D-C42125DCEFF6}" destId="{D64CEF73-B860-4A20-B50D-57D33B2145C3}" srcOrd="1" destOrd="0" parTransId="{635CD35A-B58B-40DD-AEAB-ACE0F5D950F8}" sibTransId="{538EF07B-D5A7-49A4-B5AA-41C40C3874CE}"/>
    <dgm:cxn modelId="{CFE6B6A5-CB5F-43D4-98D3-D7FCAC019C07}" type="presOf" srcId="{F9ADE836-2E8A-4081-B90D-10C228498C44}" destId="{845599F8-D722-496B-80F3-32C186434AA7}" srcOrd="0" destOrd="0" presId="urn:microsoft.com/office/officeart/2005/8/layout/matrix1"/>
    <dgm:cxn modelId="{1B03FFA9-50FD-4241-9C9B-E5D01757DC09}" type="presOf" srcId="{BB03D8C3-FB4E-4A26-9D67-A696A30DAB02}" destId="{FC0569C1-20E2-4E04-9523-32E76E487746}" srcOrd="0" destOrd="0" presId="urn:microsoft.com/office/officeart/2005/8/layout/matrix1"/>
    <dgm:cxn modelId="{75A264C3-8CD3-4551-ADE7-0B083AE83056}" type="presOf" srcId="{DC8CA317-CAA8-4E84-911D-C42125DCEFF6}" destId="{6EA8087A-72B0-4D36-84AA-1C9AB7DDD9F5}" srcOrd="0" destOrd="0" presId="urn:microsoft.com/office/officeart/2005/8/layout/matrix1"/>
    <dgm:cxn modelId="{A715E9F0-0457-4B8E-8EC1-613CB353D9AD}" type="presOf" srcId="{0540963F-55EC-464B-AC28-048A1B4E596B}" destId="{C5C4342C-203B-4D23-AD57-85E6D490547C}" srcOrd="1" destOrd="0" presId="urn:microsoft.com/office/officeart/2005/8/layout/matrix1"/>
    <dgm:cxn modelId="{BA858CFA-1061-4411-AF52-B9CB7F110ED6}" type="presOf" srcId="{0540963F-55EC-464B-AC28-048A1B4E596B}" destId="{EA21CFE8-4AE1-4EA4-9306-52DABA6412EB}" srcOrd="0" destOrd="0" presId="urn:microsoft.com/office/officeart/2005/8/layout/matrix1"/>
    <dgm:cxn modelId="{BF16CE1A-B602-44EA-888A-917696F9BED2}" type="presParOf" srcId="{6EA8087A-72B0-4D36-84AA-1C9AB7DDD9F5}" destId="{27932704-6AFF-4741-9348-E3B1B1EC0AF6}" srcOrd="0" destOrd="0" presId="urn:microsoft.com/office/officeart/2005/8/layout/matrix1"/>
    <dgm:cxn modelId="{21834EF3-5951-49BB-9A6E-4A3D65CC0E48}" type="presParOf" srcId="{27932704-6AFF-4741-9348-E3B1B1EC0AF6}" destId="{EA21CFE8-4AE1-4EA4-9306-52DABA6412EB}" srcOrd="0" destOrd="0" presId="urn:microsoft.com/office/officeart/2005/8/layout/matrix1"/>
    <dgm:cxn modelId="{A70EFD9A-0373-464F-A25D-E9AEBB914399}" type="presParOf" srcId="{27932704-6AFF-4741-9348-E3B1B1EC0AF6}" destId="{C5C4342C-203B-4D23-AD57-85E6D490547C}" srcOrd="1" destOrd="0" presId="urn:microsoft.com/office/officeart/2005/8/layout/matrix1"/>
    <dgm:cxn modelId="{243CBD70-0D2C-47D1-99E5-9A9DC6165EDE}" type="presParOf" srcId="{27932704-6AFF-4741-9348-E3B1B1EC0AF6}" destId="{845599F8-D722-496B-80F3-32C186434AA7}" srcOrd="2" destOrd="0" presId="urn:microsoft.com/office/officeart/2005/8/layout/matrix1"/>
    <dgm:cxn modelId="{D2268135-CEA1-47EE-8C83-2B0C2CE11361}" type="presParOf" srcId="{27932704-6AFF-4741-9348-E3B1B1EC0AF6}" destId="{ACCE03D7-EA2B-45BE-8BF9-7AF75FCEEBA6}" srcOrd="3" destOrd="0" presId="urn:microsoft.com/office/officeart/2005/8/layout/matrix1"/>
    <dgm:cxn modelId="{6EAEC8A7-DEEF-4210-886E-B0E797B8F67A}" type="presParOf" srcId="{27932704-6AFF-4741-9348-E3B1B1EC0AF6}" destId="{9E07C43A-C494-4B65-AE1D-03C09B73DCB1}" srcOrd="4" destOrd="0" presId="urn:microsoft.com/office/officeart/2005/8/layout/matrix1"/>
    <dgm:cxn modelId="{E426D9C5-9FF5-4F72-9D62-37FAF6675FB1}" type="presParOf" srcId="{27932704-6AFF-4741-9348-E3B1B1EC0AF6}" destId="{D2C02D6F-003C-4CE1-A954-8BB3383AE65D}" srcOrd="5" destOrd="0" presId="urn:microsoft.com/office/officeart/2005/8/layout/matrix1"/>
    <dgm:cxn modelId="{149AED05-5943-4E8E-BE1B-7F3124A0C640}" type="presParOf" srcId="{27932704-6AFF-4741-9348-E3B1B1EC0AF6}" destId="{469210CB-D36F-42FA-ADC7-A2F268268E29}" srcOrd="6" destOrd="0" presId="urn:microsoft.com/office/officeart/2005/8/layout/matrix1"/>
    <dgm:cxn modelId="{AEE890BC-E98F-46ED-A654-1451238154AA}" type="presParOf" srcId="{27932704-6AFF-4741-9348-E3B1B1EC0AF6}" destId="{5E16E2E0-B9DD-4E4B-840A-2A8B3131296D}" srcOrd="7" destOrd="0" presId="urn:microsoft.com/office/officeart/2005/8/layout/matrix1"/>
    <dgm:cxn modelId="{066A0C71-FE86-4464-99D2-4084D7389080}" type="presParOf" srcId="{6EA8087A-72B0-4D36-84AA-1C9AB7DDD9F5}" destId="{FC0569C1-20E2-4E04-9523-32E76E487746}"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21CFE8-4AE1-4EA4-9306-52DABA6412EB}">
      <dsp:nvSpPr>
        <dsp:cNvPr id="0" name=""/>
        <dsp:cNvSpPr/>
      </dsp:nvSpPr>
      <dsp:spPr>
        <a:xfrm rot="16200000">
          <a:off x="677333" y="-677333"/>
          <a:ext cx="2709333" cy="4064000"/>
        </a:xfrm>
        <a:prstGeom prst="round1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IN" sz="2000" b="1" kern="1200" dirty="0">
            <a:solidFill>
              <a:schemeClr val="tx1">
                <a:lumMod val="75000"/>
                <a:lumOff val="25000"/>
              </a:schemeClr>
            </a:solidFill>
          </a:endParaRPr>
        </a:p>
        <a:p>
          <a:pPr marL="0" lvl="0" indent="0" algn="ctr" defTabSz="889000">
            <a:lnSpc>
              <a:spcPct val="90000"/>
            </a:lnSpc>
            <a:spcBef>
              <a:spcPct val="0"/>
            </a:spcBef>
            <a:spcAft>
              <a:spcPct val="35000"/>
            </a:spcAft>
            <a:buNone/>
          </a:pPr>
          <a:endParaRPr lang="en-IN" sz="2000" b="1" kern="1200" dirty="0">
            <a:solidFill>
              <a:schemeClr val="tx1">
                <a:lumMod val="75000"/>
                <a:lumOff val="25000"/>
              </a:schemeClr>
            </a:solidFill>
          </a:endParaRPr>
        </a:p>
        <a:p>
          <a:pPr marL="0" lvl="0" indent="0" algn="ctr" defTabSz="889000">
            <a:lnSpc>
              <a:spcPct val="90000"/>
            </a:lnSpc>
            <a:spcBef>
              <a:spcPct val="0"/>
            </a:spcBef>
            <a:spcAft>
              <a:spcPct val="35000"/>
            </a:spcAft>
            <a:buNone/>
          </a:pPr>
          <a:endParaRPr lang="en-IN" sz="2000" b="1" kern="1200" dirty="0">
            <a:solidFill>
              <a:schemeClr val="tx1">
                <a:lumMod val="75000"/>
                <a:lumOff val="25000"/>
              </a:schemeClr>
            </a:solidFill>
          </a:endParaRPr>
        </a:p>
        <a:p>
          <a:pPr marL="0" lvl="0" indent="0" algn="ctr" defTabSz="889000">
            <a:lnSpc>
              <a:spcPct val="90000"/>
            </a:lnSpc>
            <a:spcBef>
              <a:spcPct val="0"/>
            </a:spcBef>
            <a:spcAft>
              <a:spcPct val="35000"/>
            </a:spcAft>
            <a:buNone/>
          </a:pPr>
          <a:r>
            <a:rPr lang="en-IN" sz="2000" b="1" kern="1200" dirty="0">
              <a:solidFill>
                <a:schemeClr val="tx1">
                  <a:lumMod val="75000"/>
                  <a:lumOff val="25000"/>
                </a:schemeClr>
              </a:solidFill>
            </a:rPr>
            <a:t>Cause of cardiomyopathy</a:t>
          </a:r>
          <a:endParaRPr lang="en-IN" sz="1600" b="1" kern="1200" dirty="0">
            <a:solidFill>
              <a:schemeClr val="tx1">
                <a:lumMod val="75000"/>
                <a:lumOff val="25000"/>
              </a:schemeClr>
            </a:solidFill>
          </a:endParaRPr>
        </a:p>
        <a:p>
          <a:pPr marL="0" lvl="0" indent="0" algn="ctr" defTabSz="889000">
            <a:lnSpc>
              <a:spcPct val="90000"/>
            </a:lnSpc>
            <a:spcBef>
              <a:spcPct val="0"/>
            </a:spcBef>
            <a:spcAft>
              <a:spcPct val="35000"/>
            </a:spcAft>
            <a:buFont typeface="Arial" panose="020B0604020202020204" pitchFamily="34" charset="0"/>
            <a:buNone/>
          </a:pPr>
          <a:r>
            <a:rPr lang="en-IN" sz="1600" kern="1200" dirty="0">
              <a:solidFill>
                <a:schemeClr val="tx1">
                  <a:lumMod val="75000"/>
                  <a:lumOff val="25000"/>
                </a:schemeClr>
              </a:solidFill>
            </a:rPr>
            <a:t>SSFP</a:t>
          </a:r>
        </a:p>
        <a:p>
          <a:pPr marL="0" lvl="0" indent="0" algn="ctr" defTabSz="889000">
            <a:lnSpc>
              <a:spcPct val="90000"/>
            </a:lnSpc>
            <a:spcBef>
              <a:spcPct val="0"/>
            </a:spcBef>
            <a:spcAft>
              <a:spcPct val="35000"/>
            </a:spcAft>
            <a:buFont typeface="Arial" panose="020B0604020202020204" pitchFamily="34" charset="0"/>
            <a:buNone/>
          </a:pPr>
          <a:r>
            <a:rPr lang="en-IN" sz="1600" kern="1200" dirty="0">
              <a:solidFill>
                <a:schemeClr val="tx1">
                  <a:lumMod val="75000"/>
                  <a:lumOff val="25000"/>
                </a:schemeClr>
              </a:solidFill>
            </a:rPr>
            <a:t>LGE</a:t>
          </a:r>
        </a:p>
        <a:p>
          <a:pPr marL="0" lvl="0" indent="0" algn="ctr" defTabSz="889000">
            <a:lnSpc>
              <a:spcPct val="90000"/>
            </a:lnSpc>
            <a:spcBef>
              <a:spcPct val="0"/>
            </a:spcBef>
            <a:spcAft>
              <a:spcPct val="35000"/>
            </a:spcAft>
            <a:buFont typeface="Arial" panose="020B0604020202020204" pitchFamily="34" charset="0"/>
            <a:buNone/>
          </a:pPr>
          <a:r>
            <a:rPr lang="en-IN" sz="1600" kern="1200" dirty="0">
              <a:solidFill>
                <a:schemeClr val="tx1">
                  <a:lumMod val="75000"/>
                  <a:lumOff val="25000"/>
                </a:schemeClr>
              </a:solidFill>
            </a:rPr>
            <a:t>First-pass perfusion</a:t>
          </a:r>
        </a:p>
        <a:p>
          <a:pPr marL="0" lvl="0" indent="0" algn="ctr" defTabSz="889000">
            <a:lnSpc>
              <a:spcPct val="90000"/>
            </a:lnSpc>
            <a:spcBef>
              <a:spcPct val="0"/>
            </a:spcBef>
            <a:spcAft>
              <a:spcPct val="35000"/>
            </a:spcAft>
            <a:buFont typeface="Arial" panose="020B0604020202020204" pitchFamily="34" charset="0"/>
            <a:buNone/>
          </a:pPr>
          <a:r>
            <a:rPr lang="en-IN" sz="1600" kern="1200" dirty="0">
              <a:solidFill>
                <a:schemeClr val="tx1">
                  <a:lumMod val="75000"/>
                  <a:lumOff val="25000"/>
                </a:schemeClr>
              </a:solidFill>
            </a:rPr>
            <a:t>T1 and T2 mapping</a:t>
          </a:r>
        </a:p>
        <a:p>
          <a:pPr marL="0" lvl="0" indent="0" algn="ctr" defTabSz="889000">
            <a:lnSpc>
              <a:spcPct val="90000"/>
            </a:lnSpc>
            <a:spcBef>
              <a:spcPct val="0"/>
            </a:spcBef>
            <a:spcAft>
              <a:spcPct val="35000"/>
            </a:spcAft>
            <a:buFont typeface="Arial" panose="020B0604020202020204" pitchFamily="34" charset="0"/>
            <a:buNone/>
          </a:pPr>
          <a:r>
            <a:rPr lang="en-IN" sz="1600" kern="1200" dirty="0">
              <a:solidFill>
                <a:schemeClr val="tx1">
                  <a:lumMod val="75000"/>
                  <a:lumOff val="25000"/>
                </a:schemeClr>
              </a:solidFill>
            </a:rPr>
            <a:t>T2* mapping</a:t>
          </a:r>
        </a:p>
      </dsp:txBody>
      <dsp:txXfrm rot="5400000">
        <a:off x="-1" y="1"/>
        <a:ext cx="4064000" cy="2032000"/>
      </dsp:txXfrm>
    </dsp:sp>
    <dsp:sp modelId="{845599F8-D722-496B-80F3-32C186434AA7}">
      <dsp:nvSpPr>
        <dsp:cNvPr id="0" name=""/>
        <dsp:cNvSpPr/>
      </dsp:nvSpPr>
      <dsp:spPr>
        <a:xfrm>
          <a:off x="4064000" y="0"/>
          <a:ext cx="4064000" cy="2709333"/>
        </a:xfrm>
        <a:prstGeom prst="round1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IN" sz="2000" b="1" kern="1200" dirty="0">
            <a:solidFill>
              <a:schemeClr val="tx1">
                <a:lumMod val="75000"/>
                <a:lumOff val="25000"/>
              </a:schemeClr>
            </a:solidFill>
          </a:endParaRPr>
        </a:p>
        <a:p>
          <a:pPr marL="0" lvl="0" indent="0" algn="ctr" defTabSz="889000">
            <a:lnSpc>
              <a:spcPct val="90000"/>
            </a:lnSpc>
            <a:spcBef>
              <a:spcPct val="0"/>
            </a:spcBef>
            <a:spcAft>
              <a:spcPct val="35000"/>
            </a:spcAft>
            <a:buNone/>
          </a:pPr>
          <a:r>
            <a:rPr lang="en-IN" sz="2000" b="1" kern="1200" dirty="0">
              <a:solidFill>
                <a:schemeClr val="tx1">
                  <a:lumMod val="75000"/>
                  <a:lumOff val="25000"/>
                </a:schemeClr>
              </a:solidFill>
            </a:rPr>
            <a:t>Extent of ventricular dysfunction</a:t>
          </a:r>
        </a:p>
        <a:p>
          <a:pPr marL="0" lvl="0" indent="0" algn="ctr" defTabSz="889000">
            <a:lnSpc>
              <a:spcPct val="90000"/>
            </a:lnSpc>
            <a:spcBef>
              <a:spcPct val="0"/>
            </a:spcBef>
            <a:spcAft>
              <a:spcPct val="35000"/>
            </a:spcAft>
            <a:buNone/>
          </a:pPr>
          <a:r>
            <a:rPr lang="en-IN" sz="1600" kern="1200" dirty="0">
              <a:solidFill>
                <a:schemeClr val="tx1">
                  <a:lumMod val="75000"/>
                  <a:lumOff val="25000"/>
                </a:schemeClr>
              </a:solidFill>
            </a:rPr>
            <a:t>SSFP </a:t>
          </a:r>
        </a:p>
        <a:p>
          <a:pPr marL="0" lvl="0" indent="0" algn="ctr" defTabSz="889000">
            <a:lnSpc>
              <a:spcPct val="90000"/>
            </a:lnSpc>
            <a:spcBef>
              <a:spcPct val="0"/>
            </a:spcBef>
            <a:spcAft>
              <a:spcPct val="35000"/>
            </a:spcAft>
            <a:buNone/>
          </a:pPr>
          <a:r>
            <a:rPr lang="en-IN" sz="1600" kern="1200" dirty="0">
              <a:solidFill>
                <a:schemeClr val="tx1">
                  <a:lumMod val="75000"/>
                  <a:lumOff val="25000"/>
                </a:schemeClr>
              </a:solidFill>
            </a:rPr>
            <a:t>Strain imaging</a:t>
          </a:r>
        </a:p>
      </dsp:txBody>
      <dsp:txXfrm>
        <a:off x="4064000" y="0"/>
        <a:ext cx="4064000" cy="2032000"/>
      </dsp:txXfrm>
    </dsp:sp>
    <dsp:sp modelId="{9E07C43A-C494-4B65-AE1D-03C09B73DCB1}">
      <dsp:nvSpPr>
        <dsp:cNvPr id="0" name=""/>
        <dsp:cNvSpPr/>
      </dsp:nvSpPr>
      <dsp:spPr>
        <a:xfrm rot="10800000">
          <a:off x="0" y="2709333"/>
          <a:ext cx="4064000" cy="2709333"/>
        </a:xfrm>
        <a:prstGeom prst="round1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IN" sz="2000" b="1" kern="1200" dirty="0">
              <a:solidFill>
                <a:schemeClr val="tx1">
                  <a:lumMod val="85000"/>
                  <a:lumOff val="15000"/>
                </a:schemeClr>
              </a:solidFill>
            </a:rPr>
            <a:t>Portions of viable myocardium</a:t>
          </a:r>
          <a:endParaRPr lang="en-IN" sz="1800" b="1" kern="1200" dirty="0">
            <a:solidFill>
              <a:schemeClr val="tx1">
                <a:lumMod val="85000"/>
                <a:lumOff val="15000"/>
              </a:schemeClr>
            </a:solidFill>
          </a:endParaRPr>
        </a:p>
        <a:p>
          <a:pPr marL="0" lvl="0" indent="0" algn="ctr" defTabSz="889000">
            <a:lnSpc>
              <a:spcPct val="90000"/>
            </a:lnSpc>
            <a:spcBef>
              <a:spcPct val="0"/>
            </a:spcBef>
            <a:spcAft>
              <a:spcPct val="35000"/>
            </a:spcAft>
            <a:buNone/>
          </a:pPr>
          <a:r>
            <a:rPr lang="en-IN" sz="1800" kern="1200" dirty="0">
              <a:solidFill>
                <a:schemeClr val="tx1">
                  <a:lumMod val="85000"/>
                  <a:lumOff val="15000"/>
                </a:schemeClr>
              </a:solidFill>
            </a:rPr>
            <a:t>SSFP</a:t>
          </a:r>
        </a:p>
        <a:p>
          <a:pPr marL="0" lvl="0" indent="0" algn="ctr" defTabSz="889000">
            <a:lnSpc>
              <a:spcPct val="90000"/>
            </a:lnSpc>
            <a:spcBef>
              <a:spcPct val="0"/>
            </a:spcBef>
            <a:spcAft>
              <a:spcPct val="35000"/>
            </a:spcAft>
            <a:buNone/>
          </a:pPr>
          <a:r>
            <a:rPr lang="en-IN" sz="1800" kern="1200" dirty="0">
              <a:solidFill>
                <a:schemeClr val="tx1">
                  <a:lumMod val="85000"/>
                  <a:lumOff val="15000"/>
                </a:schemeClr>
              </a:solidFill>
            </a:rPr>
            <a:t>LGE</a:t>
          </a:r>
        </a:p>
        <a:p>
          <a:pPr marL="0" lvl="0" indent="0" algn="ctr" defTabSz="889000">
            <a:lnSpc>
              <a:spcPct val="90000"/>
            </a:lnSpc>
            <a:spcBef>
              <a:spcPct val="0"/>
            </a:spcBef>
            <a:spcAft>
              <a:spcPct val="35000"/>
            </a:spcAft>
            <a:buNone/>
          </a:pPr>
          <a:r>
            <a:rPr lang="en-IN" sz="1800" kern="1200" dirty="0">
              <a:solidFill>
                <a:schemeClr val="tx1">
                  <a:lumMod val="85000"/>
                  <a:lumOff val="15000"/>
                </a:schemeClr>
              </a:solidFill>
            </a:rPr>
            <a:t>Strain imaging</a:t>
          </a:r>
        </a:p>
      </dsp:txBody>
      <dsp:txXfrm rot="10800000">
        <a:off x="0" y="3386666"/>
        <a:ext cx="4064000" cy="2032000"/>
      </dsp:txXfrm>
    </dsp:sp>
    <dsp:sp modelId="{469210CB-D36F-42FA-ADC7-A2F268268E29}">
      <dsp:nvSpPr>
        <dsp:cNvPr id="0" name=""/>
        <dsp:cNvSpPr/>
      </dsp:nvSpPr>
      <dsp:spPr>
        <a:xfrm rot="5400000">
          <a:off x="4741333" y="2032000"/>
          <a:ext cx="2709333" cy="4064000"/>
        </a:xfrm>
        <a:prstGeom prst="round1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IN" sz="2000" b="1" kern="1200" dirty="0">
              <a:solidFill>
                <a:schemeClr val="tx1">
                  <a:lumMod val="85000"/>
                  <a:lumOff val="15000"/>
                </a:schemeClr>
              </a:solidFill>
            </a:rPr>
            <a:t>Pattern of LV thickening and hypertrophy</a:t>
          </a:r>
          <a:endParaRPr lang="en-IN" sz="1800" b="1" kern="1200" dirty="0">
            <a:solidFill>
              <a:schemeClr val="tx1">
                <a:lumMod val="85000"/>
                <a:lumOff val="15000"/>
              </a:schemeClr>
            </a:solidFill>
          </a:endParaRPr>
        </a:p>
        <a:p>
          <a:pPr marL="0" lvl="0" indent="0" algn="ctr" defTabSz="889000">
            <a:lnSpc>
              <a:spcPct val="90000"/>
            </a:lnSpc>
            <a:spcBef>
              <a:spcPct val="0"/>
            </a:spcBef>
            <a:spcAft>
              <a:spcPct val="35000"/>
            </a:spcAft>
            <a:buNone/>
          </a:pPr>
          <a:r>
            <a:rPr lang="en-IN" sz="1800" kern="1200" dirty="0">
              <a:solidFill>
                <a:schemeClr val="tx1">
                  <a:lumMod val="85000"/>
                  <a:lumOff val="15000"/>
                </a:schemeClr>
              </a:solidFill>
            </a:rPr>
            <a:t>SSFP</a:t>
          </a:r>
        </a:p>
        <a:p>
          <a:pPr marL="0" lvl="0" indent="0" algn="ctr" defTabSz="889000">
            <a:lnSpc>
              <a:spcPct val="90000"/>
            </a:lnSpc>
            <a:spcBef>
              <a:spcPct val="0"/>
            </a:spcBef>
            <a:spcAft>
              <a:spcPct val="35000"/>
            </a:spcAft>
            <a:buNone/>
          </a:pPr>
          <a:r>
            <a:rPr lang="en-IN" sz="1800" kern="1200" dirty="0">
              <a:solidFill>
                <a:schemeClr val="tx1">
                  <a:lumMod val="85000"/>
                  <a:lumOff val="15000"/>
                </a:schemeClr>
              </a:solidFill>
            </a:rPr>
            <a:t>LGE</a:t>
          </a:r>
        </a:p>
        <a:p>
          <a:pPr marL="0" lvl="0" indent="0" algn="ctr" defTabSz="889000">
            <a:lnSpc>
              <a:spcPct val="90000"/>
            </a:lnSpc>
            <a:spcBef>
              <a:spcPct val="0"/>
            </a:spcBef>
            <a:spcAft>
              <a:spcPct val="35000"/>
            </a:spcAft>
            <a:buNone/>
          </a:pPr>
          <a:r>
            <a:rPr lang="en-IN" sz="1800" kern="1200" dirty="0">
              <a:solidFill>
                <a:schemeClr val="tx1">
                  <a:lumMod val="85000"/>
                  <a:lumOff val="15000"/>
                </a:schemeClr>
              </a:solidFill>
            </a:rPr>
            <a:t>Strain imaging</a:t>
          </a:r>
        </a:p>
        <a:p>
          <a:pPr marL="0" lvl="0" indent="0" algn="ctr" defTabSz="889000">
            <a:lnSpc>
              <a:spcPct val="90000"/>
            </a:lnSpc>
            <a:spcBef>
              <a:spcPct val="0"/>
            </a:spcBef>
            <a:spcAft>
              <a:spcPct val="35000"/>
            </a:spcAft>
            <a:buNone/>
          </a:pPr>
          <a:r>
            <a:rPr lang="en-IN" sz="1800" kern="1200" dirty="0">
              <a:solidFill>
                <a:schemeClr val="tx1">
                  <a:lumMod val="85000"/>
                  <a:lumOff val="15000"/>
                </a:schemeClr>
              </a:solidFill>
            </a:rPr>
            <a:t>T1 mapping</a:t>
          </a:r>
        </a:p>
      </dsp:txBody>
      <dsp:txXfrm rot="-5400000">
        <a:off x="4063999" y="3386666"/>
        <a:ext cx="4064000" cy="2032000"/>
      </dsp:txXfrm>
    </dsp:sp>
    <dsp:sp modelId="{FC0569C1-20E2-4E04-9523-32E76E487746}">
      <dsp:nvSpPr>
        <dsp:cNvPr id="0" name=""/>
        <dsp:cNvSpPr/>
      </dsp:nvSpPr>
      <dsp:spPr>
        <a:xfrm>
          <a:off x="3290015" y="2136553"/>
          <a:ext cx="1547969" cy="1145560"/>
        </a:xfrm>
        <a:prstGeom prst="round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IN" sz="4400" kern="1200" dirty="0"/>
            <a:t>CMR</a:t>
          </a:r>
        </a:p>
      </dsp:txBody>
      <dsp:txXfrm>
        <a:off x="3345937" y="2192475"/>
        <a:ext cx="1436125" cy="1033716"/>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4F65A8-3234-4879-9DED-3B363F854EA2}" type="datetimeFigureOut">
              <a:rPr lang="en-IN" smtClean="0"/>
              <a:t>04-06-2024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0946BB-F748-425D-976E-DDC8A602728A}" type="slidenum">
              <a:rPr lang="en-IN" smtClean="0"/>
              <a:t>‹#›</a:t>
            </a:fld>
            <a:endParaRPr lang="en-IN"/>
          </a:p>
        </p:txBody>
      </p:sp>
    </p:spTree>
    <p:extLst>
      <p:ext uri="{BB962C8B-B14F-4D97-AF65-F5344CB8AC3E}">
        <p14:creationId xmlns:p14="http://schemas.microsoft.com/office/powerpoint/2010/main" val="147267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Strong magnetic field is generated by main magnetic coils</a:t>
            </a:r>
          </a:p>
          <a:p>
            <a:r>
              <a:rPr lang="en-IN" dirty="0"/>
              <a:t>Gradient coils generates a magnetic field in same direction as B</a:t>
            </a:r>
            <a:r>
              <a:rPr lang="en-IN" sz="800" dirty="0"/>
              <a:t>0, but with a strength that changes with position along </a:t>
            </a:r>
            <a:r>
              <a:rPr lang="en-IN" sz="800" dirty="0" err="1"/>
              <a:t>x,y</a:t>
            </a:r>
            <a:r>
              <a:rPr lang="en-IN" sz="800" dirty="0"/>
              <a:t> and z-axis</a:t>
            </a:r>
          </a:p>
          <a:p>
            <a:r>
              <a:rPr lang="en-IN" sz="800" dirty="0"/>
              <a:t>RF coil generated RF pulse-smaller amplitude than other magnetic fields</a:t>
            </a:r>
          </a:p>
          <a:p>
            <a:r>
              <a:rPr lang="en-IN" sz="800" dirty="0"/>
              <a:t>RF receiver coil- to detect the emitted MR signals</a:t>
            </a:r>
            <a:endParaRPr lang="en-IN" dirty="0"/>
          </a:p>
        </p:txBody>
      </p:sp>
      <p:sp>
        <p:nvSpPr>
          <p:cNvPr id="4" name="Slide Number Placeholder 3"/>
          <p:cNvSpPr>
            <a:spLocks noGrp="1"/>
          </p:cNvSpPr>
          <p:nvPr>
            <p:ph type="sldNum" sz="quarter" idx="5"/>
          </p:nvPr>
        </p:nvSpPr>
        <p:spPr/>
        <p:txBody>
          <a:bodyPr/>
          <a:lstStyle/>
          <a:p>
            <a:fld id="{040946BB-F748-425D-976E-DDC8A602728A}" type="slidenum">
              <a:rPr lang="en-IN" smtClean="0"/>
              <a:t>6</a:t>
            </a:fld>
            <a:endParaRPr lang="en-IN"/>
          </a:p>
        </p:txBody>
      </p:sp>
    </p:spTree>
    <p:extLst>
      <p:ext uri="{BB962C8B-B14F-4D97-AF65-F5344CB8AC3E}">
        <p14:creationId xmlns:p14="http://schemas.microsoft.com/office/powerpoint/2010/main" val="1172186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Because the sign of their phase shifts has been swapped halfway through by 180 degree refocussing pulse, the spins all come back into phase causing the FID to increase in amplitude, reaching a maximum at echo time</a:t>
            </a:r>
          </a:p>
        </p:txBody>
      </p:sp>
      <p:sp>
        <p:nvSpPr>
          <p:cNvPr id="4" name="Slide Number Placeholder 3"/>
          <p:cNvSpPr>
            <a:spLocks noGrp="1"/>
          </p:cNvSpPr>
          <p:nvPr>
            <p:ph type="sldNum" sz="quarter" idx="5"/>
          </p:nvPr>
        </p:nvSpPr>
        <p:spPr/>
        <p:txBody>
          <a:bodyPr/>
          <a:lstStyle/>
          <a:p>
            <a:fld id="{040946BB-F748-425D-976E-DDC8A602728A}" type="slidenum">
              <a:rPr lang="en-IN" smtClean="0"/>
              <a:t>20</a:t>
            </a:fld>
            <a:endParaRPr lang="en-IN"/>
          </a:p>
        </p:txBody>
      </p:sp>
    </p:spTree>
    <p:extLst>
      <p:ext uri="{BB962C8B-B14F-4D97-AF65-F5344CB8AC3E}">
        <p14:creationId xmlns:p14="http://schemas.microsoft.com/office/powerpoint/2010/main" val="347921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Due to small flip angles used in gradient echo, it is possible to have such a short TR that the transverse magnetisation in </a:t>
            </a:r>
            <a:r>
              <a:rPr lang="en-IN" dirty="0" err="1"/>
              <a:t>Mxy</a:t>
            </a:r>
            <a:r>
              <a:rPr lang="en-IN" dirty="0"/>
              <a:t> direction has not fully </a:t>
            </a:r>
            <a:r>
              <a:rPr lang="en-IN" dirty="0" err="1"/>
              <a:t>dephased</a:t>
            </a:r>
            <a:r>
              <a:rPr lang="en-IN" dirty="0"/>
              <a:t> when the next RF pulse is applied. The remnant transverse magnetisation is destroyed before the TR using a spoiler gradient. </a:t>
            </a:r>
          </a:p>
        </p:txBody>
      </p:sp>
      <p:sp>
        <p:nvSpPr>
          <p:cNvPr id="4" name="Slide Number Placeholder 3"/>
          <p:cNvSpPr>
            <a:spLocks noGrp="1"/>
          </p:cNvSpPr>
          <p:nvPr>
            <p:ph type="sldNum" sz="quarter" idx="5"/>
          </p:nvPr>
        </p:nvSpPr>
        <p:spPr/>
        <p:txBody>
          <a:bodyPr/>
          <a:lstStyle/>
          <a:p>
            <a:fld id="{040946BB-F748-425D-976E-DDC8A602728A}" type="slidenum">
              <a:rPr lang="en-IN" smtClean="0"/>
              <a:t>23</a:t>
            </a:fld>
            <a:endParaRPr lang="en-IN"/>
          </a:p>
        </p:txBody>
      </p:sp>
    </p:spTree>
    <p:extLst>
      <p:ext uri="{BB962C8B-B14F-4D97-AF65-F5344CB8AC3E}">
        <p14:creationId xmlns:p14="http://schemas.microsoft.com/office/powerpoint/2010/main" val="4020421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40946BB-F748-425D-976E-DDC8A602728A}" type="slidenum">
              <a:rPr lang="en-IN" smtClean="0"/>
              <a:t>27</a:t>
            </a:fld>
            <a:endParaRPr lang="en-IN"/>
          </a:p>
        </p:txBody>
      </p:sp>
    </p:spTree>
    <p:extLst>
      <p:ext uri="{BB962C8B-B14F-4D97-AF65-F5344CB8AC3E}">
        <p14:creationId xmlns:p14="http://schemas.microsoft.com/office/powerpoint/2010/main" val="222051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T1W- increased by choosing scan parameters that enhance the relative differences in the longitudinal magnetisation at the time the readout pulse is applied</a:t>
            </a:r>
          </a:p>
          <a:p>
            <a:r>
              <a:rPr lang="en-IN" dirty="0"/>
              <a:t>T2W- increased by choosing scan parameters that enhance the relative differences in the transverse magnetisation at the time the signal is received. </a:t>
            </a:r>
          </a:p>
        </p:txBody>
      </p:sp>
      <p:sp>
        <p:nvSpPr>
          <p:cNvPr id="4" name="Slide Number Placeholder 3"/>
          <p:cNvSpPr>
            <a:spLocks noGrp="1"/>
          </p:cNvSpPr>
          <p:nvPr>
            <p:ph type="sldNum" sz="quarter" idx="5"/>
          </p:nvPr>
        </p:nvSpPr>
        <p:spPr/>
        <p:txBody>
          <a:bodyPr/>
          <a:lstStyle/>
          <a:p>
            <a:fld id="{040946BB-F748-425D-976E-DDC8A602728A}" type="slidenum">
              <a:rPr lang="en-IN" smtClean="0"/>
              <a:t>28</a:t>
            </a:fld>
            <a:endParaRPr lang="en-IN"/>
          </a:p>
        </p:txBody>
      </p:sp>
    </p:spTree>
    <p:extLst>
      <p:ext uri="{BB962C8B-B14F-4D97-AF65-F5344CB8AC3E}">
        <p14:creationId xmlns:p14="http://schemas.microsoft.com/office/powerpoint/2010/main" val="2905488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Soft tissue movement (myocardium) and fluid flow makes imaging in the heart very challenging</a:t>
            </a:r>
          </a:p>
          <a:p>
            <a:r>
              <a:rPr lang="en-IN" dirty="0"/>
              <a:t>Thus, ECG synchronisation is done </a:t>
            </a:r>
          </a:p>
          <a:p>
            <a:r>
              <a:rPr lang="en-IN" dirty="0"/>
              <a:t>MRI compatible leads are attached and software detects the R-wave. </a:t>
            </a:r>
          </a:p>
          <a:p>
            <a:r>
              <a:rPr lang="en-IN" dirty="0"/>
              <a:t>Once R-wave is detected </a:t>
            </a:r>
            <a:r>
              <a:rPr lang="en-IN" dirty="0">
                <a:sym typeface="Wingdings" panose="05000000000000000000" pitchFamily="2" charset="2"/>
              </a:rPr>
              <a:t> it initiates the pulse sequence controller so that pulse sequence is applied after a trigger delay </a:t>
            </a:r>
            <a:endParaRPr lang="en-IN" dirty="0"/>
          </a:p>
        </p:txBody>
      </p:sp>
      <p:sp>
        <p:nvSpPr>
          <p:cNvPr id="4" name="Slide Number Placeholder 3"/>
          <p:cNvSpPr>
            <a:spLocks noGrp="1"/>
          </p:cNvSpPr>
          <p:nvPr>
            <p:ph type="sldNum" sz="quarter" idx="5"/>
          </p:nvPr>
        </p:nvSpPr>
        <p:spPr/>
        <p:txBody>
          <a:bodyPr/>
          <a:lstStyle/>
          <a:p>
            <a:fld id="{040946BB-F748-425D-976E-DDC8A602728A}" type="slidenum">
              <a:rPr lang="en-IN" smtClean="0"/>
              <a:t>29</a:t>
            </a:fld>
            <a:endParaRPr lang="en-IN"/>
          </a:p>
        </p:txBody>
      </p:sp>
    </p:spTree>
    <p:extLst>
      <p:ext uri="{BB962C8B-B14F-4D97-AF65-F5344CB8AC3E}">
        <p14:creationId xmlns:p14="http://schemas.microsoft.com/office/powerpoint/2010/main" val="16463597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K-space is the name of the data array within which the multiple signal measurements that make up a single MR image is saved</a:t>
            </a:r>
          </a:p>
          <a:p>
            <a:endParaRPr lang="en-IN" dirty="0"/>
          </a:p>
        </p:txBody>
      </p:sp>
      <p:sp>
        <p:nvSpPr>
          <p:cNvPr id="4" name="Slide Number Placeholder 3"/>
          <p:cNvSpPr>
            <a:spLocks noGrp="1"/>
          </p:cNvSpPr>
          <p:nvPr>
            <p:ph type="sldNum" sz="quarter" idx="5"/>
          </p:nvPr>
        </p:nvSpPr>
        <p:spPr/>
        <p:txBody>
          <a:bodyPr/>
          <a:lstStyle/>
          <a:p>
            <a:fld id="{040946BB-F748-425D-976E-DDC8A602728A}" type="slidenum">
              <a:rPr lang="en-IN" smtClean="0"/>
              <a:t>30</a:t>
            </a:fld>
            <a:endParaRPr lang="en-IN"/>
          </a:p>
        </p:txBody>
      </p:sp>
    </p:spTree>
    <p:extLst>
      <p:ext uri="{BB962C8B-B14F-4D97-AF65-F5344CB8AC3E}">
        <p14:creationId xmlns:p14="http://schemas.microsoft.com/office/powerpoint/2010/main" val="3085565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Cine imaging: Produces a movie showing a single slice of heart for each phase of cardiac cycle</a:t>
            </a:r>
          </a:p>
          <a:p>
            <a:r>
              <a:rPr lang="en-IN" dirty="0"/>
              <a:t>Short trigger delay- systole, Long trigger delay- diastole</a:t>
            </a:r>
          </a:p>
          <a:p>
            <a:r>
              <a:rPr lang="en-IN" dirty="0"/>
              <a:t>One line of k-space is acquired per R-R interval</a:t>
            </a:r>
          </a:p>
          <a:p>
            <a:r>
              <a:rPr lang="en-IN" dirty="0"/>
              <a:t>In prospective triggering- average R-R interval is made prior to imaging to determine the number of cardiac phases to image. Dead space +</a:t>
            </a:r>
          </a:p>
          <a:p>
            <a:r>
              <a:rPr lang="en-IN" dirty="0"/>
              <a:t>In retrospective triggering- data is continuously acquired throughout cardiac cycle. No dead space +</a:t>
            </a:r>
          </a:p>
        </p:txBody>
      </p:sp>
      <p:sp>
        <p:nvSpPr>
          <p:cNvPr id="4" name="Slide Number Placeholder 3"/>
          <p:cNvSpPr>
            <a:spLocks noGrp="1"/>
          </p:cNvSpPr>
          <p:nvPr>
            <p:ph type="sldNum" sz="quarter" idx="5"/>
          </p:nvPr>
        </p:nvSpPr>
        <p:spPr/>
        <p:txBody>
          <a:bodyPr/>
          <a:lstStyle/>
          <a:p>
            <a:fld id="{040946BB-F748-425D-976E-DDC8A602728A}" type="slidenum">
              <a:rPr lang="en-IN" smtClean="0"/>
              <a:t>31</a:t>
            </a:fld>
            <a:endParaRPr lang="en-IN"/>
          </a:p>
        </p:txBody>
      </p:sp>
    </p:spTree>
    <p:extLst>
      <p:ext uri="{BB962C8B-B14F-4D97-AF65-F5344CB8AC3E}">
        <p14:creationId xmlns:p14="http://schemas.microsoft.com/office/powerpoint/2010/main" val="4026784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Non-gated technique: Patient breath holding</a:t>
            </a:r>
          </a:p>
          <a:p>
            <a:r>
              <a:rPr lang="en-IN" dirty="0"/>
              <a:t>Respiratory gated techniques: Monitor respiratory motion and only acquire data within a pre-defined window</a:t>
            </a:r>
          </a:p>
          <a:p>
            <a:r>
              <a:rPr lang="en-IN" dirty="0"/>
              <a:t>Navigator echoes: Column of tissue is excited before acquiring each image using a specially designed RF pulse. A clear boundary is created between lungs and liver. The position of the boundary can then be detected and used as a measure of the diaphragm position. </a:t>
            </a:r>
          </a:p>
        </p:txBody>
      </p:sp>
      <p:sp>
        <p:nvSpPr>
          <p:cNvPr id="4" name="Slide Number Placeholder 3"/>
          <p:cNvSpPr>
            <a:spLocks noGrp="1"/>
          </p:cNvSpPr>
          <p:nvPr>
            <p:ph type="sldNum" sz="quarter" idx="5"/>
          </p:nvPr>
        </p:nvSpPr>
        <p:spPr/>
        <p:txBody>
          <a:bodyPr/>
          <a:lstStyle/>
          <a:p>
            <a:fld id="{040946BB-F748-425D-976E-DDC8A602728A}" type="slidenum">
              <a:rPr lang="en-IN" smtClean="0"/>
              <a:t>32</a:t>
            </a:fld>
            <a:endParaRPr lang="en-IN"/>
          </a:p>
        </p:txBody>
      </p:sp>
    </p:spTree>
    <p:extLst>
      <p:ext uri="{BB962C8B-B14F-4D97-AF65-F5344CB8AC3E}">
        <p14:creationId xmlns:p14="http://schemas.microsoft.com/office/powerpoint/2010/main" val="35100912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Double inversion recovery (IR) dark-blood image in short axis view shows a bright intramural tumour protruding into the RV cavity</a:t>
            </a:r>
          </a:p>
        </p:txBody>
      </p:sp>
      <p:sp>
        <p:nvSpPr>
          <p:cNvPr id="4" name="Slide Number Placeholder 3"/>
          <p:cNvSpPr>
            <a:spLocks noGrp="1"/>
          </p:cNvSpPr>
          <p:nvPr>
            <p:ph type="sldNum" sz="quarter" idx="5"/>
          </p:nvPr>
        </p:nvSpPr>
        <p:spPr/>
        <p:txBody>
          <a:bodyPr/>
          <a:lstStyle/>
          <a:p>
            <a:fld id="{040946BB-F748-425D-976E-DDC8A602728A}" type="slidenum">
              <a:rPr lang="en-IN" smtClean="0"/>
              <a:t>35</a:t>
            </a:fld>
            <a:endParaRPr lang="en-IN"/>
          </a:p>
        </p:txBody>
      </p:sp>
    </p:spTree>
    <p:extLst>
      <p:ext uri="{BB962C8B-B14F-4D97-AF65-F5344CB8AC3E}">
        <p14:creationId xmlns:p14="http://schemas.microsoft.com/office/powerpoint/2010/main" val="18281395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Normal myocardium- early washout of the contrast</a:t>
            </a:r>
          </a:p>
          <a:p>
            <a:r>
              <a:rPr lang="en-IN" dirty="0"/>
              <a:t>Injured myocardium- washout is very slow- leading to delayed enhancement 10 min post-contrast</a:t>
            </a:r>
          </a:p>
          <a:p>
            <a:r>
              <a:rPr lang="en-IN" dirty="0"/>
              <a:t>Pathophysiological scenarios leading to LGE:</a:t>
            </a:r>
          </a:p>
          <a:p>
            <a:pPr marL="228600" indent="-228600">
              <a:buAutoNum type="arabicPeriod"/>
            </a:pPr>
            <a:r>
              <a:rPr lang="en-IN" dirty="0"/>
              <a:t>Fibrosis</a:t>
            </a:r>
          </a:p>
          <a:p>
            <a:pPr marL="228600" indent="-228600">
              <a:buAutoNum type="arabicPeriod"/>
            </a:pPr>
            <a:r>
              <a:rPr lang="en-IN" dirty="0"/>
              <a:t>Increased extracellular space</a:t>
            </a:r>
          </a:p>
          <a:p>
            <a:pPr marL="228600" indent="-228600">
              <a:buAutoNum type="arabicPeriod"/>
            </a:pPr>
            <a:r>
              <a:rPr lang="en-IN" dirty="0"/>
              <a:t>Inflammation</a:t>
            </a:r>
          </a:p>
          <a:p>
            <a:pPr marL="228600" indent="-228600">
              <a:buAutoNum type="arabicPeriod"/>
            </a:pPr>
            <a:r>
              <a:rPr lang="en-IN" dirty="0"/>
              <a:t>Tumour </a:t>
            </a:r>
            <a:r>
              <a:rPr lang="en-IN" dirty="0" err="1"/>
              <a:t>neovasculature</a:t>
            </a:r>
            <a:endParaRPr lang="en-IN" dirty="0"/>
          </a:p>
        </p:txBody>
      </p:sp>
      <p:sp>
        <p:nvSpPr>
          <p:cNvPr id="4" name="Slide Number Placeholder 3"/>
          <p:cNvSpPr>
            <a:spLocks noGrp="1"/>
          </p:cNvSpPr>
          <p:nvPr>
            <p:ph type="sldNum" sz="quarter" idx="5"/>
          </p:nvPr>
        </p:nvSpPr>
        <p:spPr/>
        <p:txBody>
          <a:bodyPr/>
          <a:lstStyle/>
          <a:p>
            <a:fld id="{040946BB-F748-425D-976E-DDC8A602728A}" type="slidenum">
              <a:rPr lang="en-IN" smtClean="0"/>
              <a:t>39</a:t>
            </a:fld>
            <a:endParaRPr lang="en-IN"/>
          </a:p>
        </p:txBody>
      </p:sp>
    </p:spTree>
    <p:extLst>
      <p:ext uri="{BB962C8B-B14F-4D97-AF65-F5344CB8AC3E}">
        <p14:creationId xmlns:p14="http://schemas.microsoft.com/office/powerpoint/2010/main" val="3843737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Larmor equation: Larmor frequency is product of gyromagnetic ratio and strength of magnetic field</a:t>
            </a:r>
          </a:p>
        </p:txBody>
      </p:sp>
      <p:sp>
        <p:nvSpPr>
          <p:cNvPr id="4" name="Slide Number Placeholder 3"/>
          <p:cNvSpPr>
            <a:spLocks noGrp="1"/>
          </p:cNvSpPr>
          <p:nvPr>
            <p:ph type="sldNum" sz="quarter" idx="5"/>
          </p:nvPr>
        </p:nvSpPr>
        <p:spPr/>
        <p:txBody>
          <a:bodyPr/>
          <a:lstStyle/>
          <a:p>
            <a:fld id="{040946BB-F748-425D-976E-DDC8A602728A}" type="slidenum">
              <a:rPr lang="en-IN" smtClean="0"/>
              <a:t>8</a:t>
            </a:fld>
            <a:endParaRPr lang="en-IN"/>
          </a:p>
        </p:txBody>
      </p:sp>
    </p:spTree>
    <p:extLst>
      <p:ext uri="{BB962C8B-B14F-4D97-AF65-F5344CB8AC3E}">
        <p14:creationId xmlns:p14="http://schemas.microsoft.com/office/powerpoint/2010/main" val="6337688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Correct inversion time (TI) is chosen to suppress the signal from normal myocardium(250ms)</a:t>
            </a:r>
          </a:p>
          <a:p>
            <a:r>
              <a:rPr lang="en-US" dirty="0"/>
              <a:t>Phase-sensitive IR (PSIR): nulls myocardium consistently over a range of TIs</a:t>
            </a:r>
            <a:endParaRPr lang="en-IN" dirty="0"/>
          </a:p>
        </p:txBody>
      </p:sp>
      <p:sp>
        <p:nvSpPr>
          <p:cNvPr id="4" name="Slide Number Placeholder 3"/>
          <p:cNvSpPr>
            <a:spLocks noGrp="1"/>
          </p:cNvSpPr>
          <p:nvPr>
            <p:ph type="sldNum" sz="quarter" idx="5"/>
          </p:nvPr>
        </p:nvSpPr>
        <p:spPr/>
        <p:txBody>
          <a:bodyPr/>
          <a:lstStyle/>
          <a:p>
            <a:fld id="{040946BB-F748-425D-976E-DDC8A602728A}" type="slidenum">
              <a:rPr lang="en-IN" smtClean="0"/>
              <a:t>41</a:t>
            </a:fld>
            <a:endParaRPr lang="en-IN"/>
          </a:p>
        </p:txBody>
      </p:sp>
    </p:spTree>
    <p:extLst>
      <p:ext uri="{BB962C8B-B14F-4D97-AF65-F5344CB8AC3E}">
        <p14:creationId xmlns:p14="http://schemas.microsoft.com/office/powerpoint/2010/main" val="14267985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Replacement or scarring fibrosis: MI</a:t>
            </a:r>
          </a:p>
          <a:p>
            <a:r>
              <a:rPr lang="en-IN" dirty="0"/>
              <a:t>Interstitial fibrosis: Reactive and infiltrative fibrosis</a:t>
            </a:r>
          </a:p>
          <a:p>
            <a:r>
              <a:rPr lang="en-IN" dirty="0"/>
              <a:t>Reactive- HTN, DCM, volume/pressure overload</a:t>
            </a:r>
          </a:p>
          <a:p>
            <a:r>
              <a:rPr lang="en-IN" dirty="0"/>
              <a:t>Infiltrative: Amyloid, Anderson-Fabry</a:t>
            </a:r>
          </a:p>
          <a:p>
            <a:r>
              <a:rPr lang="en-IN" dirty="0"/>
              <a:t>Others sequences for T1 mapping: MOLLI, </a:t>
            </a:r>
            <a:r>
              <a:rPr lang="en-IN" dirty="0" err="1"/>
              <a:t>ShMOLLI</a:t>
            </a:r>
            <a:r>
              <a:rPr lang="en-IN" dirty="0"/>
              <a:t>, SASHA, SAPPHIRE</a:t>
            </a:r>
          </a:p>
        </p:txBody>
      </p:sp>
      <p:sp>
        <p:nvSpPr>
          <p:cNvPr id="4" name="Slide Number Placeholder 3"/>
          <p:cNvSpPr>
            <a:spLocks noGrp="1"/>
          </p:cNvSpPr>
          <p:nvPr>
            <p:ph type="sldNum" sz="quarter" idx="5"/>
          </p:nvPr>
        </p:nvSpPr>
        <p:spPr/>
        <p:txBody>
          <a:bodyPr/>
          <a:lstStyle/>
          <a:p>
            <a:fld id="{040946BB-F748-425D-976E-DDC8A602728A}" type="slidenum">
              <a:rPr lang="en-IN" smtClean="0"/>
              <a:t>43</a:t>
            </a:fld>
            <a:endParaRPr lang="en-IN"/>
          </a:p>
        </p:txBody>
      </p:sp>
    </p:spTree>
    <p:extLst>
      <p:ext uri="{BB962C8B-B14F-4D97-AF65-F5344CB8AC3E}">
        <p14:creationId xmlns:p14="http://schemas.microsoft.com/office/powerpoint/2010/main" val="691088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Measurement of post-contrast T1 time is affected by several factors such as magnetic field strength, timing of post-contrast MOLLI acquisition, type of MOLLI scheme, the amount of contrast injected and the subject’s renal function</a:t>
            </a:r>
          </a:p>
          <a:p>
            <a:r>
              <a:rPr lang="en-US" dirty="0"/>
              <a:t>ECV is less affected by these variables. </a:t>
            </a:r>
            <a:endParaRPr lang="en-IN" dirty="0"/>
          </a:p>
        </p:txBody>
      </p:sp>
      <p:sp>
        <p:nvSpPr>
          <p:cNvPr id="4" name="Slide Number Placeholder 3"/>
          <p:cNvSpPr>
            <a:spLocks noGrp="1"/>
          </p:cNvSpPr>
          <p:nvPr>
            <p:ph type="sldNum" sz="quarter" idx="5"/>
          </p:nvPr>
        </p:nvSpPr>
        <p:spPr/>
        <p:txBody>
          <a:bodyPr/>
          <a:lstStyle/>
          <a:p>
            <a:fld id="{040946BB-F748-425D-976E-DDC8A602728A}" type="slidenum">
              <a:rPr lang="en-IN" smtClean="0"/>
              <a:t>44</a:t>
            </a:fld>
            <a:endParaRPr lang="en-IN"/>
          </a:p>
        </p:txBody>
      </p:sp>
    </p:spTree>
    <p:extLst>
      <p:ext uri="{BB962C8B-B14F-4D97-AF65-F5344CB8AC3E}">
        <p14:creationId xmlns:p14="http://schemas.microsoft.com/office/powerpoint/2010/main" val="8113960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Principle: Long transverse relaxation (T2)</a:t>
            </a:r>
            <a:endParaRPr lang="en-IN" dirty="0"/>
          </a:p>
        </p:txBody>
      </p:sp>
      <p:sp>
        <p:nvSpPr>
          <p:cNvPr id="4" name="Slide Number Placeholder 3"/>
          <p:cNvSpPr>
            <a:spLocks noGrp="1"/>
          </p:cNvSpPr>
          <p:nvPr>
            <p:ph type="sldNum" sz="quarter" idx="5"/>
          </p:nvPr>
        </p:nvSpPr>
        <p:spPr/>
        <p:txBody>
          <a:bodyPr/>
          <a:lstStyle/>
          <a:p>
            <a:fld id="{040946BB-F748-425D-976E-DDC8A602728A}" type="slidenum">
              <a:rPr lang="en-IN" smtClean="0"/>
              <a:t>45</a:t>
            </a:fld>
            <a:endParaRPr lang="en-IN"/>
          </a:p>
        </p:txBody>
      </p:sp>
    </p:spTree>
    <p:extLst>
      <p:ext uri="{BB962C8B-B14F-4D97-AF65-F5344CB8AC3E}">
        <p14:creationId xmlns:p14="http://schemas.microsoft.com/office/powerpoint/2010/main" val="5017286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Acquires a series of images within a cardiac cycle with cardiac gating similar to cine MRI. </a:t>
            </a:r>
            <a:endParaRPr lang="en-IN" dirty="0"/>
          </a:p>
        </p:txBody>
      </p:sp>
      <p:sp>
        <p:nvSpPr>
          <p:cNvPr id="4" name="Slide Number Placeholder 3"/>
          <p:cNvSpPr>
            <a:spLocks noGrp="1"/>
          </p:cNvSpPr>
          <p:nvPr>
            <p:ph type="sldNum" sz="quarter" idx="5"/>
          </p:nvPr>
        </p:nvSpPr>
        <p:spPr/>
        <p:txBody>
          <a:bodyPr/>
          <a:lstStyle/>
          <a:p>
            <a:fld id="{040946BB-F748-425D-976E-DDC8A602728A}" type="slidenum">
              <a:rPr lang="en-IN" smtClean="0"/>
              <a:t>46</a:t>
            </a:fld>
            <a:endParaRPr lang="en-IN"/>
          </a:p>
        </p:txBody>
      </p:sp>
    </p:spTree>
    <p:extLst>
      <p:ext uri="{BB962C8B-B14F-4D97-AF65-F5344CB8AC3E}">
        <p14:creationId xmlns:p14="http://schemas.microsoft.com/office/powerpoint/2010/main" val="26254788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Patient with idiopathic DCM- MR in left and no enhancement in the right picture</a:t>
            </a:r>
          </a:p>
        </p:txBody>
      </p:sp>
      <p:sp>
        <p:nvSpPr>
          <p:cNvPr id="4" name="Slide Number Placeholder 3"/>
          <p:cNvSpPr>
            <a:spLocks noGrp="1"/>
          </p:cNvSpPr>
          <p:nvPr>
            <p:ph type="sldNum" sz="quarter" idx="5"/>
          </p:nvPr>
        </p:nvSpPr>
        <p:spPr/>
        <p:txBody>
          <a:bodyPr/>
          <a:lstStyle/>
          <a:p>
            <a:fld id="{040946BB-F748-425D-976E-DDC8A602728A}" type="slidenum">
              <a:rPr lang="en-IN" smtClean="0"/>
              <a:t>51</a:t>
            </a:fld>
            <a:endParaRPr lang="en-IN"/>
          </a:p>
        </p:txBody>
      </p:sp>
    </p:spTree>
    <p:extLst>
      <p:ext uri="{BB962C8B-B14F-4D97-AF65-F5344CB8AC3E}">
        <p14:creationId xmlns:p14="http://schemas.microsoft.com/office/powerpoint/2010/main" val="16106876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Ischemic DCM </a:t>
            </a:r>
          </a:p>
          <a:p>
            <a:r>
              <a:rPr lang="en-IN" dirty="0"/>
              <a:t>Figure on the right shows subendocardial enhancement </a:t>
            </a:r>
          </a:p>
        </p:txBody>
      </p:sp>
      <p:sp>
        <p:nvSpPr>
          <p:cNvPr id="4" name="Slide Number Placeholder 3"/>
          <p:cNvSpPr>
            <a:spLocks noGrp="1"/>
          </p:cNvSpPr>
          <p:nvPr>
            <p:ph type="sldNum" sz="quarter" idx="5"/>
          </p:nvPr>
        </p:nvSpPr>
        <p:spPr/>
        <p:txBody>
          <a:bodyPr/>
          <a:lstStyle/>
          <a:p>
            <a:fld id="{040946BB-F748-425D-976E-DDC8A602728A}" type="slidenum">
              <a:rPr lang="en-IN" smtClean="0"/>
              <a:t>52</a:t>
            </a:fld>
            <a:endParaRPr lang="en-IN"/>
          </a:p>
        </p:txBody>
      </p:sp>
    </p:spTree>
    <p:extLst>
      <p:ext uri="{BB962C8B-B14F-4D97-AF65-F5344CB8AC3E}">
        <p14:creationId xmlns:p14="http://schemas.microsoft.com/office/powerpoint/2010/main" val="6483318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Phenotypic variability: Not only myocardial hypertrophy, but other morphological and functional manifestations. </a:t>
            </a:r>
          </a:p>
          <a:p>
            <a:r>
              <a:rPr lang="en-IN" dirty="0"/>
              <a:t>LV remodelling </a:t>
            </a:r>
            <a:r>
              <a:rPr lang="en-IN" dirty="0">
                <a:sym typeface="Wingdings" panose="05000000000000000000" pitchFamily="2" charset="2"/>
              </a:rPr>
              <a:t> progressive dilatation and thinning of its wall</a:t>
            </a:r>
            <a:endParaRPr lang="en-IN" dirty="0"/>
          </a:p>
        </p:txBody>
      </p:sp>
      <p:sp>
        <p:nvSpPr>
          <p:cNvPr id="4" name="Slide Number Placeholder 3"/>
          <p:cNvSpPr>
            <a:spLocks noGrp="1"/>
          </p:cNvSpPr>
          <p:nvPr>
            <p:ph type="sldNum" sz="quarter" idx="5"/>
          </p:nvPr>
        </p:nvSpPr>
        <p:spPr/>
        <p:txBody>
          <a:bodyPr/>
          <a:lstStyle/>
          <a:p>
            <a:fld id="{040946BB-F748-425D-976E-DDC8A602728A}" type="slidenum">
              <a:rPr lang="en-IN" smtClean="0"/>
              <a:t>53</a:t>
            </a:fld>
            <a:endParaRPr lang="en-IN"/>
          </a:p>
        </p:txBody>
      </p:sp>
    </p:spTree>
    <p:extLst>
      <p:ext uri="{BB962C8B-B14F-4D97-AF65-F5344CB8AC3E}">
        <p14:creationId xmlns:p14="http://schemas.microsoft.com/office/powerpoint/2010/main" val="20390271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Myocardial </a:t>
            </a:r>
            <a:r>
              <a:rPr lang="en-IN" dirty="0" err="1"/>
              <a:t>crepts</a:t>
            </a:r>
            <a:r>
              <a:rPr lang="en-IN" dirty="0"/>
              <a:t> &lt;5% of HCM patients</a:t>
            </a:r>
          </a:p>
          <a:p>
            <a:r>
              <a:rPr lang="en-IN" dirty="0"/>
              <a:t>Located in basal </a:t>
            </a:r>
            <a:r>
              <a:rPr lang="en-IN" dirty="0" err="1"/>
              <a:t>inferoseptal</a:t>
            </a:r>
            <a:r>
              <a:rPr lang="en-IN" dirty="0"/>
              <a:t> and inferior LV wall at sites of RV insertion</a:t>
            </a:r>
          </a:p>
          <a:p>
            <a:r>
              <a:rPr lang="en-IN" dirty="0"/>
              <a:t>Trabeculations- diff by- not penetrating the compact myocardium </a:t>
            </a:r>
          </a:p>
          <a:p>
            <a:r>
              <a:rPr lang="en-IN" dirty="0"/>
              <a:t>Cong LV diverticula- all three layers- narrow connection to cavity and collapse at end-systole- diff by- penetrating out of the epicardial border </a:t>
            </a:r>
          </a:p>
          <a:p>
            <a:r>
              <a:rPr lang="en-IN" dirty="0"/>
              <a:t>Fig: 22 </a:t>
            </a:r>
            <a:r>
              <a:rPr lang="en-IN" dirty="0" err="1"/>
              <a:t>yr</a:t>
            </a:r>
            <a:r>
              <a:rPr lang="en-IN" dirty="0"/>
              <a:t> male with family history of HCM- SSFP image- myocardial crypts. </a:t>
            </a:r>
          </a:p>
        </p:txBody>
      </p:sp>
      <p:sp>
        <p:nvSpPr>
          <p:cNvPr id="4" name="Slide Number Placeholder 3"/>
          <p:cNvSpPr>
            <a:spLocks noGrp="1"/>
          </p:cNvSpPr>
          <p:nvPr>
            <p:ph type="sldNum" sz="quarter" idx="5"/>
          </p:nvPr>
        </p:nvSpPr>
        <p:spPr/>
        <p:txBody>
          <a:bodyPr/>
          <a:lstStyle/>
          <a:p>
            <a:fld id="{040946BB-F748-425D-976E-DDC8A602728A}" type="slidenum">
              <a:rPr lang="en-IN" smtClean="0"/>
              <a:t>54</a:t>
            </a:fld>
            <a:endParaRPr lang="en-IN"/>
          </a:p>
        </p:txBody>
      </p:sp>
    </p:spTree>
    <p:extLst>
      <p:ext uri="{BB962C8B-B14F-4D97-AF65-F5344CB8AC3E}">
        <p14:creationId xmlns:p14="http://schemas.microsoft.com/office/powerpoint/2010/main" val="8601676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A-SSFP cine image elongated AML with normal PML. Aberrant muscular band</a:t>
            </a:r>
          </a:p>
          <a:p>
            <a:r>
              <a:rPr lang="en-IN" dirty="0"/>
              <a:t>B- Apical trabeculations</a:t>
            </a:r>
          </a:p>
        </p:txBody>
      </p:sp>
      <p:sp>
        <p:nvSpPr>
          <p:cNvPr id="4" name="Slide Number Placeholder 3"/>
          <p:cNvSpPr>
            <a:spLocks noGrp="1"/>
          </p:cNvSpPr>
          <p:nvPr>
            <p:ph type="sldNum" sz="quarter" idx="5"/>
          </p:nvPr>
        </p:nvSpPr>
        <p:spPr/>
        <p:txBody>
          <a:bodyPr/>
          <a:lstStyle/>
          <a:p>
            <a:fld id="{040946BB-F748-425D-976E-DDC8A602728A}" type="slidenum">
              <a:rPr lang="en-IN" smtClean="0"/>
              <a:t>55</a:t>
            </a:fld>
            <a:endParaRPr lang="en-IN"/>
          </a:p>
        </p:txBody>
      </p:sp>
    </p:spTree>
    <p:extLst>
      <p:ext uri="{BB962C8B-B14F-4D97-AF65-F5344CB8AC3E}">
        <p14:creationId xmlns:p14="http://schemas.microsoft.com/office/powerpoint/2010/main" val="345406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Transmitted RF pulse: Net magnetisation tips into the transverse plane</a:t>
            </a:r>
          </a:p>
          <a:p>
            <a:r>
              <a:rPr lang="en-IN" dirty="0"/>
              <a:t>Received RF signal: After B1 is turned off the transverse component of the net magnetisation, </a:t>
            </a:r>
            <a:r>
              <a:rPr lang="en-IN" dirty="0" err="1"/>
              <a:t>Mxy</a:t>
            </a:r>
            <a:r>
              <a:rPr lang="en-IN" dirty="0"/>
              <a:t> , continues to </a:t>
            </a:r>
            <a:r>
              <a:rPr lang="en-IN" dirty="0" err="1"/>
              <a:t>precess</a:t>
            </a:r>
            <a:r>
              <a:rPr lang="en-IN" dirty="0"/>
              <a:t> around B0. This moving magnetic moment will induce a voltage in a conducting coil placed nearby (RF receiver coil). This voltage is measured as MR signal</a:t>
            </a:r>
          </a:p>
        </p:txBody>
      </p:sp>
      <p:sp>
        <p:nvSpPr>
          <p:cNvPr id="4" name="Slide Number Placeholder 3"/>
          <p:cNvSpPr>
            <a:spLocks noGrp="1"/>
          </p:cNvSpPr>
          <p:nvPr>
            <p:ph type="sldNum" sz="quarter" idx="5"/>
          </p:nvPr>
        </p:nvSpPr>
        <p:spPr/>
        <p:txBody>
          <a:bodyPr/>
          <a:lstStyle/>
          <a:p>
            <a:fld id="{040946BB-F748-425D-976E-DDC8A602728A}" type="slidenum">
              <a:rPr lang="en-IN" smtClean="0"/>
              <a:t>9</a:t>
            </a:fld>
            <a:endParaRPr lang="en-IN"/>
          </a:p>
        </p:txBody>
      </p:sp>
    </p:spTree>
    <p:extLst>
      <p:ext uri="{BB962C8B-B14F-4D97-AF65-F5344CB8AC3E}">
        <p14:creationId xmlns:p14="http://schemas.microsoft.com/office/powerpoint/2010/main" val="39581027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Extent of hypertrophy: focal (&lt;3), intermediate (3-7) or diffuse (&gt;7)</a:t>
            </a:r>
          </a:p>
          <a:p>
            <a:r>
              <a:rPr lang="en-IN" dirty="0"/>
              <a:t>Apical HCM 5-25%</a:t>
            </a:r>
          </a:p>
          <a:p>
            <a:r>
              <a:rPr lang="en-IN" dirty="0"/>
              <a:t>Mid-ventricular HCM- Dangerous VAs</a:t>
            </a:r>
          </a:p>
        </p:txBody>
      </p:sp>
      <p:sp>
        <p:nvSpPr>
          <p:cNvPr id="4" name="Slide Number Placeholder 3"/>
          <p:cNvSpPr>
            <a:spLocks noGrp="1"/>
          </p:cNvSpPr>
          <p:nvPr>
            <p:ph type="sldNum" sz="quarter" idx="5"/>
          </p:nvPr>
        </p:nvSpPr>
        <p:spPr/>
        <p:txBody>
          <a:bodyPr/>
          <a:lstStyle/>
          <a:p>
            <a:fld id="{040946BB-F748-425D-976E-DDC8A602728A}" type="slidenum">
              <a:rPr lang="en-IN" smtClean="0"/>
              <a:t>56</a:t>
            </a:fld>
            <a:endParaRPr lang="en-IN"/>
          </a:p>
        </p:txBody>
      </p:sp>
    </p:spTree>
    <p:extLst>
      <p:ext uri="{BB962C8B-B14F-4D97-AF65-F5344CB8AC3E}">
        <p14:creationId xmlns:p14="http://schemas.microsoft.com/office/powerpoint/2010/main" val="7076242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All are SSFP cine-images</a:t>
            </a:r>
          </a:p>
          <a:p>
            <a:r>
              <a:rPr lang="en-IN" dirty="0"/>
              <a:t>C- Dumb-bell configuration of LV cavity with marked mid-ventricular gradient and apical aneurysm</a:t>
            </a:r>
          </a:p>
          <a:p>
            <a:r>
              <a:rPr lang="en-IN" dirty="0"/>
              <a:t>D- apical aneurysm</a:t>
            </a:r>
          </a:p>
          <a:p>
            <a:r>
              <a:rPr lang="en-IN" dirty="0"/>
              <a:t>E- Spade-like </a:t>
            </a:r>
            <a:r>
              <a:rPr lang="en-IN" dirty="0" err="1"/>
              <a:t>appareance</a:t>
            </a:r>
            <a:endParaRPr lang="en-IN" dirty="0"/>
          </a:p>
          <a:p>
            <a:r>
              <a:rPr lang="en-IN" dirty="0"/>
              <a:t>F- hypertrophied crista-</a:t>
            </a:r>
            <a:r>
              <a:rPr lang="en-IN" dirty="0" err="1"/>
              <a:t>supraventricularis</a:t>
            </a:r>
            <a:r>
              <a:rPr lang="en-IN" dirty="0"/>
              <a:t> muscle</a:t>
            </a:r>
          </a:p>
        </p:txBody>
      </p:sp>
      <p:sp>
        <p:nvSpPr>
          <p:cNvPr id="4" name="Slide Number Placeholder 3"/>
          <p:cNvSpPr>
            <a:spLocks noGrp="1"/>
          </p:cNvSpPr>
          <p:nvPr>
            <p:ph type="sldNum" sz="quarter" idx="5"/>
          </p:nvPr>
        </p:nvSpPr>
        <p:spPr/>
        <p:txBody>
          <a:bodyPr/>
          <a:lstStyle/>
          <a:p>
            <a:fld id="{040946BB-F748-425D-976E-DDC8A602728A}" type="slidenum">
              <a:rPr lang="en-IN" smtClean="0"/>
              <a:t>57</a:t>
            </a:fld>
            <a:endParaRPr lang="en-IN"/>
          </a:p>
        </p:txBody>
      </p:sp>
    </p:spTree>
    <p:extLst>
      <p:ext uri="{BB962C8B-B14F-4D97-AF65-F5344CB8AC3E}">
        <p14:creationId xmlns:p14="http://schemas.microsoft.com/office/powerpoint/2010/main" val="7933162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Myocardial tagging: enables the quantification of cardiac strain evolution during late diastole, assess diastolic myocardial dysfunction</a:t>
            </a:r>
          </a:p>
        </p:txBody>
      </p:sp>
      <p:sp>
        <p:nvSpPr>
          <p:cNvPr id="4" name="Slide Number Placeholder 3"/>
          <p:cNvSpPr>
            <a:spLocks noGrp="1"/>
          </p:cNvSpPr>
          <p:nvPr>
            <p:ph type="sldNum" sz="quarter" idx="5"/>
          </p:nvPr>
        </p:nvSpPr>
        <p:spPr/>
        <p:txBody>
          <a:bodyPr/>
          <a:lstStyle/>
          <a:p>
            <a:fld id="{040946BB-F748-425D-976E-DDC8A602728A}" type="slidenum">
              <a:rPr lang="en-IN" smtClean="0"/>
              <a:t>58</a:t>
            </a:fld>
            <a:endParaRPr lang="en-IN"/>
          </a:p>
        </p:txBody>
      </p:sp>
    </p:spTree>
    <p:extLst>
      <p:ext uri="{BB962C8B-B14F-4D97-AF65-F5344CB8AC3E}">
        <p14:creationId xmlns:p14="http://schemas.microsoft.com/office/powerpoint/2010/main" val="7217652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A- end-diastole</a:t>
            </a:r>
          </a:p>
          <a:p>
            <a:r>
              <a:rPr lang="en-IN" dirty="0"/>
              <a:t>B- end-systole- arrowheads depict turbulent LVOT and MR jet</a:t>
            </a:r>
          </a:p>
        </p:txBody>
      </p:sp>
      <p:sp>
        <p:nvSpPr>
          <p:cNvPr id="4" name="Slide Number Placeholder 3"/>
          <p:cNvSpPr>
            <a:spLocks noGrp="1"/>
          </p:cNvSpPr>
          <p:nvPr>
            <p:ph type="sldNum" sz="quarter" idx="5"/>
          </p:nvPr>
        </p:nvSpPr>
        <p:spPr/>
        <p:txBody>
          <a:bodyPr/>
          <a:lstStyle/>
          <a:p>
            <a:fld id="{040946BB-F748-425D-976E-DDC8A602728A}" type="slidenum">
              <a:rPr lang="en-IN" smtClean="0"/>
              <a:t>59</a:t>
            </a:fld>
            <a:endParaRPr lang="en-IN"/>
          </a:p>
        </p:txBody>
      </p:sp>
    </p:spTree>
    <p:extLst>
      <p:ext uri="{BB962C8B-B14F-4D97-AF65-F5344CB8AC3E}">
        <p14:creationId xmlns:p14="http://schemas.microsoft.com/office/powerpoint/2010/main" val="1315045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A- isolated hypertrophied posterior papillary muscle with apical trabeculations</a:t>
            </a:r>
          </a:p>
          <a:p>
            <a:r>
              <a:rPr lang="en-IN" dirty="0"/>
              <a:t>B- Anteroseptal HCM with bifid papillary muscle</a:t>
            </a:r>
          </a:p>
          <a:p>
            <a:r>
              <a:rPr lang="en-IN" dirty="0"/>
              <a:t>C- Multiple accessory papillary muscles with </a:t>
            </a:r>
            <a:r>
              <a:rPr lang="en-IN" dirty="0" err="1"/>
              <a:t>conc</a:t>
            </a:r>
            <a:r>
              <a:rPr lang="en-IN" dirty="0"/>
              <a:t> LVH and pericardial effusion</a:t>
            </a:r>
          </a:p>
          <a:p>
            <a:r>
              <a:rPr lang="en-IN" dirty="0"/>
              <a:t>D- Accessory muscle bundle from septum to apex</a:t>
            </a:r>
          </a:p>
        </p:txBody>
      </p:sp>
      <p:sp>
        <p:nvSpPr>
          <p:cNvPr id="4" name="Slide Number Placeholder 3"/>
          <p:cNvSpPr>
            <a:spLocks noGrp="1"/>
          </p:cNvSpPr>
          <p:nvPr>
            <p:ph type="sldNum" sz="quarter" idx="5"/>
          </p:nvPr>
        </p:nvSpPr>
        <p:spPr/>
        <p:txBody>
          <a:bodyPr/>
          <a:lstStyle/>
          <a:p>
            <a:fld id="{040946BB-F748-425D-976E-DDC8A602728A}" type="slidenum">
              <a:rPr lang="en-IN" smtClean="0"/>
              <a:t>60</a:t>
            </a:fld>
            <a:endParaRPr lang="en-IN"/>
          </a:p>
        </p:txBody>
      </p:sp>
    </p:spTree>
    <p:extLst>
      <p:ext uri="{BB962C8B-B14F-4D97-AF65-F5344CB8AC3E}">
        <p14:creationId xmlns:p14="http://schemas.microsoft.com/office/powerpoint/2010/main" val="41341022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Causes of LA dilatation: SAM related MR and elevated filling pressures of LV</a:t>
            </a:r>
          </a:p>
          <a:p>
            <a:r>
              <a:rPr lang="en-IN" dirty="0"/>
              <a:t>Microvascular ischemia: PET/SPECT/first-pass perfusion cardiac MRI sequences- MC- </a:t>
            </a:r>
            <a:r>
              <a:rPr lang="en-IN" dirty="0" err="1"/>
              <a:t>subendocardium</a:t>
            </a:r>
            <a:r>
              <a:rPr lang="en-IN" dirty="0"/>
              <a:t>, mid wall, correlated with thickness</a:t>
            </a:r>
          </a:p>
          <a:p>
            <a:r>
              <a:rPr lang="en-IN" dirty="0"/>
              <a:t>A- Mid septal enhancement</a:t>
            </a:r>
          </a:p>
          <a:p>
            <a:r>
              <a:rPr lang="en-IN" dirty="0"/>
              <a:t>B- Mid wall septal enhancement</a:t>
            </a:r>
          </a:p>
          <a:p>
            <a:r>
              <a:rPr lang="en-IN" dirty="0"/>
              <a:t>C- RV insertion points</a:t>
            </a:r>
          </a:p>
        </p:txBody>
      </p:sp>
      <p:sp>
        <p:nvSpPr>
          <p:cNvPr id="4" name="Slide Number Placeholder 3"/>
          <p:cNvSpPr>
            <a:spLocks noGrp="1"/>
          </p:cNvSpPr>
          <p:nvPr>
            <p:ph type="sldNum" sz="quarter" idx="5"/>
          </p:nvPr>
        </p:nvSpPr>
        <p:spPr/>
        <p:txBody>
          <a:bodyPr/>
          <a:lstStyle/>
          <a:p>
            <a:fld id="{040946BB-F748-425D-976E-DDC8A602728A}" type="slidenum">
              <a:rPr lang="en-IN" smtClean="0"/>
              <a:t>61</a:t>
            </a:fld>
            <a:endParaRPr lang="en-IN"/>
          </a:p>
        </p:txBody>
      </p:sp>
    </p:spTree>
    <p:extLst>
      <p:ext uri="{BB962C8B-B14F-4D97-AF65-F5344CB8AC3E}">
        <p14:creationId xmlns:p14="http://schemas.microsoft.com/office/powerpoint/2010/main" val="3141479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A- septal hypertrophy</a:t>
            </a:r>
          </a:p>
          <a:p>
            <a:r>
              <a:rPr lang="en-IN" dirty="0"/>
              <a:t>B- T1 values elevated in anteroseptal and lateral walls</a:t>
            </a:r>
          </a:p>
          <a:p>
            <a:r>
              <a:rPr lang="en-IN" dirty="0"/>
              <a:t>C- Only small patchy enhancement in </a:t>
            </a:r>
            <a:r>
              <a:rPr lang="en-IN" dirty="0" err="1"/>
              <a:t>anteroseptum</a:t>
            </a:r>
            <a:endParaRPr lang="en-IN" dirty="0"/>
          </a:p>
        </p:txBody>
      </p:sp>
      <p:sp>
        <p:nvSpPr>
          <p:cNvPr id="4" name="Slide Number Placeholder 3"/>
          <p:cNvSpPr>
            <a:spLocks noGrp="1"/>
          </p:cNvSpPr>
          <p:nvPr>
            <p:ph type="sldNum" sz="quarter" idx="5"/>
          </p:nvPr>
        </p:nvSpPr>
        <p:spPr/>
        <p:txBody>
          <a:bodyPr/>
          <a:lstStyle/>
          <a:p>
            <a:fld id="{040946BB-F748-425D-976E-DDC8A602728A}" type="slidenum">
              <a:rPr lang="en-IN" smtClean="0"/>
              <a:t>62</a:t>
            </a:fld>
            <a:endParaRPr lang="en-IN"/>
          </a:p>
        </p:txBody>
      </p:sp>
    </p:spTree>
    <p:extLst>
      <p:ext uri="{BB962C8B-B14F-4D97-AF65-F5344CB8AC3E}">
        <p14:creationId xmlns:p14="http://schemas.microsoft.com/office/powerpoint/2010/main" val="23413755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A- Regression of wall thickness, increased in LV cavity dimensions and reduced EF</a:t>
            </a:r>
          </a:p>
          <a:p>
            <a:r>
              <a:rPr lang="en-IN" dirty="0"/>
              <a:t>B- STIR sequence showing transmural delayed enhancement &gt;25% of myocardial mass</a:t>
            </a:r>
          </a:p>
          <a:p>
            <a:r>
              <a:rPr lang="en-IN" dirty="0"/>
              <a:t>Below images- Transmural LGE of aneurysm rim with extension into anterior and inferior walls</a:t>
            </a:r>
          </a:p>
        </p:txBody>
      </p:sp>
      <p:sp>
        <p:nvSpPr>
          <p:cNvPr id="4" name="Slide Number Placeholder 3"/>
          <p:cNvSpPr>
            <a:spLocks noGrp="1"/>
          </p:cNvSpPr>
          <p:nvPr>
            <p:ph type="sldNum" sz="quarter" idx="5"/>
          </p:nvPr>
        </p:nvSpPr>
        <p:spPr/>
        <p:txBody>
          <a:bodyPr/>
          <a:lstStyle/>
          <a:p>
            <a:fld id="{040946BB-F748-425D-976E-DDC8A602728A}" type="slidenum">
              <a:rPr lang="en-IN" smtClean="0"/>
              <a:t>65</a:t>
            </a:fld>
            <a:endParaRPr lang="en-IN"/>
          </a:p>
        </p:txBody>
      </p:sp>
    </p:spTree>
    <p:extLst>
      <p:ext uri="{BB962C8B-B14F-4D97-AF65-F5344CB8AC3E}">
        <p14:creationId xmlns:p14="http://schemas.microsoft.com/office/powerpoint/2010/main" val="23073031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Pre and post-alcohol septal ablation</a:t>
            </a:r>
          </a:p>
          <a:p>
            <a:r>
              <a:rPr lang="en-IN" dirty="0"/>
              <a:t>A- SAM + MR</a:t>
            </a:r>
          </a:p>
          <a:p>
            <a:r>
              <a:rPr lang="en-IN" dirty="0"/>
              <a:t>B- Thinning of basal </a:t>
            </a:r>
            <a:r>
              <a:rPr lang="en-IN" dirty="0" err="1"/>
              <a:t>spetum</a:t>
            </a:r>
            <a:r>
              <a:rPr lang="en-IN" dirty="0"/>
              <a:t> + decreased LVOTO + Decreased MR</a:t>
            </a:r>
          </a:p>
        </p:txBody>
      </p:sp>
      <p:sp>
        <p:nvSpPr>
          <p:cNvPr id="4" name="Slide Number Placeholder 3"/>
          <p:cNvSpPr>
            <a:spLocks noGrp="1"/>
          </p:cNvSpPr>
          <p:nvPr>
            <p:ph type="sldNum" sz="quarter" idx="5"/>
          </p:nvPr>
        </p:nvSpPr>
        <p:spPr/>
        <p:txBody>
          <a:bodyPr/>
          <a:lstStyle/>
          <a:p>
            <a:fld id="{040946BB-F748-425D-976E-DDC8A602728A}" type="slidenum">
              <a:rPr lang="en-IN" smtClean="0"/>
              <a:t>67</a:t>
            </a:fld>
            <a:endParaRPr lang="en-IN"/>
          </a:p>
        </p:txBody>
      </p:sp>
    </p:spTree>
    <p:extLst>
      <p:ext uri="{BB962C8B-B14F-4D97-AF65-F5344CB8AC3E}">
        <p14:creationId xmlns:p14="http://schemas.microsoft.com/office/powerpoint/2010/main" val="24678033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ARVD</a:t>
            </a:r>
            <a:r>
              <a:rPr lang="en-IN" dirty="0">
                <a:sym typeface="Wingdings" panose="05000000000000000000" pitchFamily="2" charset="2"/>
              </a:rPr>
              <a:t>ARVCACM</a:t>
            </a:r>
          </a:p>
          <a:p>
            <a:r>
              <a:rPr lang="en-IN" dirty="0">
                <a:sym typeface="Wingdings" panose="05000000000000000000" pitchFamily="2" charset="2"/>
              </a:rPr>
              <a:t>Akinesia- lack of motion</a:t>
            </a:r>
          </a:p>
          <a:p>
            <a:r>
              <a:rPr lang="en-IN" dirty="0">
                <a:sym typeface="Wingdings" panose="05000000000000000000" pitchFamily="2" charset="2"/>
              </a:rPr>
              <a:t>Dyskinesia- abnormal motion</a:t>
            </a:r>
          </a:p>
          <a:p>
            <a:r>
              <a:rPr lang="en-IN" dirty="0" err="1">
                <a:sym typeface="Wingdings" panose="05000000000000000000" pitchFamily="2" charset="2"/>
              </a:rPr>
              <a:t>Dysynchronous</a:t>
            </a:r>
            <a:r>
              <a:rPr lang="en-IN" dirty="0">
                <a:sym typeface="Wingdings" panose="05000000000000000000" pitchFamily="2" charset="2"/>
              </a:rPr>
              <a:t>- regional peak contraction occurring at different times in adjacent myocardium</a:t>
            </a:r>
          </a:p>
        </p:txBody>
      </p:sp>
      <p:sp>
        <p:nvSpPr>
          <p:cNvPr id="4" name="Slide Number Placeholder 3"/>
          <p:cNvSpPr>
            <a:spLocks noGrp="1"/>
          </p:cNvSpPr>
          <p:nvPr>
            <p:ph type="sldNum" sz="quarter" idx="5"/>
          </p:nvPr>
        </p:nvSpPr>
        <p:spPr/>
        <p:txBody>
          <a:bodyPr/>
          <a:lstStyle/>
          <a:p>
            <a:fld id="{040946BB-F748-425D-976E-DDC8A602728A}" type="slidenum">
              <a:rPr lang="en-IN" smtClean="0"/>
              <a:t>68</a:t>
            </a:fld>
            <a:endParaRPr lang="en-IN"/>
          </a:p>
        </p:txBody>
      </p:sp>
    </p:spTree>
    <p:extLst>
      <p:ext uri="{BB962C8B-B14F-4D97-AF65-F5344CB8AC3E}">
        <p14:creationId xmlns:p14="http://schemas.microsoft.com/office/powerpoint/2010/main" val="3871633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90 degree RF pulse causes all net magnetisation from z-axis into </a:t>
            </a:r>
            <a:r>
              <a:rPr lang="en-IN" dirty="0" err="1"/>
              <a:t>xy</a:t>
            </a:r>
            <a:r>
              <a:rPr lang="en-IN" dirty="0"/>
              <a:t>-plane, leaving no component of magnetisation along z-axis- known as </a:t>
            </a:r>
            <a:r>
              <a:rPr lang="en-IN" b="1" dirty="0"/>
              <a:t>Saturation pulse</a:t>
            </a:r>
            <a:endParaRPr lang="en-IN" b="0" dirty="0"/>
          </a:p>
          <a:p>
            <a:r>
              <a:rPr lang="en-IN" dirty="0"/>
              <a:t>180 degree RF pulses can be of two types: refocussing pulse (spin echo) and inversion pulse</a:t>
            </a:r>
          </a:p>
          <a:p>
            <a:r>
              <a:rPr lang="en-IN" dirty="0"/>
              <a:t>RF with low flip angle alpha is used in gradient echo pulse sequence: to control the amount of magnetisation that is transferred between z-axis and </a:t>
            </a:r>
            <a:r>
              <a:rPr lang="en-IN" dirty="0" err="1"/>
              <a:t>xy</a:t>
            </a:r>
            <a:r>
              <a:rPr lang="en-IN" dirty="0"/>
              <a:t>-plane</a:t>
            </a:r>
          </a:p>
        </p:txBody>
      </p:sp>
      <p:sp>
        <p:nvSpPr>
          <p:cNvPr id="4" name="Slide Number Placeholder 3"/>
          <p:cNvSpPr>
            <a:spLocks noGrp="1"/>
          </p:cNvSpPr>
          <p:nvPr>
            <p:ph type="sldNum" sz="quarter" idx="5"/>
          </p:nvPr>
        </p:nvSpPr>
        <p:spPr/>
        <p:txBody>
          <a:bodyPr/>
          <a:lstStyle/>
          <a:p>
            <a:fld id="{040946BB-F748-425D-976E-DDC8A602728A}" type="slidenum">
              <a:rPr lang="en-IN" smtClean="0"/>
              <a:t>10</a:t>
            </a:fld>
            <a:endParaRPr lang="en-IN"/>
          </a:p>
        </p:txBody>
      </p:sp>
    </p:spTree>
    <p:extLst>
      <p:ext uri="{BB962C8B-B14F-4D97-AF65-F5344CB8AC3E}">
        <p14:creationId xmlns:p14="http://schemas.microsoft.com/office/powerpoint/2010/main" val="17466192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1994- qualitative</a:t>
            </a:r>
          </a:p>
          <a:p>
            <a:r>
              <a:rPr lang="en-IN" dirty="0"/>
              <a:t>2010-quantitative</a:t>
            </a:r>
          </a:p>
          <a:p>
            <a:r>
              <a:rPr lang="en-IN" dirty="0"/>
              <a:t>Issues with 2010 ITF criteria: </a:t>
            </a:r>
          </a:p>
          <a:p>
            <a:pPr marL="228600" indent="-228600">
              <a:buAutoNum type="arabicParenR"/>
            </a:pPr>
            <a:r>
              <a:rPr lang="en-IN" dirty="0"/>
              <a:t>CMR is not alone used in diagnosis-must include structural, ECG abnormalities, family data</a:t>
            </a:r>
          </a:p>
          <a:p>
            <a:pPr marL="228600" indent="-228600">
              <a:buAutoNum type="arabicParenR"/>
            </a:pPr>
            <a:r>
              <a:rPr lang="en-IN" dirty="0"/>
              <a:t>Proposed RV EDV volumes were calculated using fast gradient echo which has lower contrast compared to conventionally used </a:t>
            </a:r>
            <a:r>
              <a:rPr lang="en-IN" dirty="0" err="1"/>
              <a:t>bSSFP</a:t>
            </a:r>
            <a:r>
              <a:rPr lang="en-IN" dirty="0"/>
              <a:t> (higher values are obtained)</a:t>
            </a:r>
          </a:p>
          <a:p>
            <a:pPr marL="228600" indent="-228600">
              <a:buAutoNum type="arabicParenR"/>
            </a:pPr>
            <a:r>
              <a:rPr lang="en-IN" dirty="0"/>
              <a:t>Tissue characterisation of RV is </a:t>
            </a:r>
            <a:r>
              <a:rPr lang="en-IN" b="1" dirty="0"/>
              <a:t>not </a:t>
            </a:r>
            <a:r>
              <a:rPr lang="en-IN" b="0" dirty="0"/>
              <a:t>included-due to thin wall of RV</a:t>
            </a:r>
          </a:p>
          <a:p>
            <a:pPr marL="228600" indent="-228600">
              <a:buAutoNum type="arabicParenR"/>
            </a:pPr>
            <a:r>
              <a:rPr lang="en-IN" b="0" dirty="0"/>
              <a:t>Lack of criteria for LV or biventricular phenotypes</a:t>
            </a:r>
          </a:p>
          <a:p>
            <a:pPr marL="228600" indent="-228600">
              <a:buAutoNum type="arabicParenR"/>
            </a:pPr>
            <a:endParaRPr lang="en-IN" b="0" dirty="0"/>
          </a:p>
          <a:p>
            <a:pPr marL="228600" indent="-228600">
              <a:buAutoNum type="arabicPeriod"/>
            </a:pPr>
            <a:r>
              <a:rPr lang="en-IN" b="0" dirty="0"/>
              <a:t>Global or regional dysfunction and structural alterations</a:t>
            </a:r>
          </a:p>
          <a:p>
            <a:pPr marL="228600" indent="-228600">
              <a:buAutoNum type="arabicPeriod"/>
            </a:pPr>
            <a:r>
              <a:rPr lang="en-IN" b="0" dirty="0"/>
              <a:t>Tissue characterisation of wall (HPE)</a:t>
            </a:r>
          </a:p>
          <a:p>
            <a:pPr marL="228600" indent="-228600">
              <a:buAutoNum type="arabicPeriod"/>
            </a:pPr>
            <a:r>
              <a:rPr lang="en-IN" b="0" dirty="0"/>
              <a:t>Repolarisation abnormalities</a:t>
            </a:r>
          </a:p>
          <a:p>
            <a:pPr marL="228600" indent="-228600">
              <a:buAutoNum type="arabicPeriod"/>
            </a:pPr>
            <a:r>
              <a:rPr lang="en-IN" dirty="0"/>
              <a:t>Depolarisation/conduction abnormalities</a:t>
            </a:r>
          </a:p>
          <a:p>
            <a:pPr marL="228600" indent="-228600">
              <a:buAutoNum type="arabicPeriod"/>
            </a:pPr>
            <a:r>
              <a:rPr lang="en-IN" dirty="0"/>
              <a:t>Arrhythmias</a:t>
            </a:r>
          </a:p>
          <a:p>
            <a:pPr marL="228600" indent="-228600">
              <a:buAutoNum type="arabicPeriod"/>
            </a:pPr>
            <a:r>
              <a:rPr lang="en-IN" dirty="0"/>
              <a:t>Family history</a:t>
            </a:r>
          </a:p>
        </p:txBody>
      </p:sp>
      <p:sp>
        <p:nvSpPr>
          <p:cNvPr id="4" name="Slide Number Placeholder 3"/>
          <p:cNvSpPr>
            <a:spLocks noGrp="1"/>
          </p:cNvSpPr>
          <p:nvPr>
            <p:ph type="sldNum" sz="quarter" idx="5"/>
          </p:nvPr>
        </p:nvSpPr>
        <p:spPr/>
        <p:txBody>
          <a:bodyPr/>
          <a:lstStyle/>
          <a:p>
            <a:fld id="{040946BB-F748-425D-976E-DDC8A602728A}" type="slidenum">
              <a:rPr lang="en-IN" smtClean="0"/>
              <a:t>69</a:t>
            </a:fld>
            <a:endParaRPr lang="en-IN"/>
          </a:p>
        </p:txBody>
      </p:sp>
    </p:spTree>
    <p:extLst>
      <p:ext uri="{BB962C8B-B14F-4D97-AF65-F5344CB8AC3E}">
        <p14:creationId xmlns:p14="http://schemas.microsoft.com/office/powerpoint/2010/main" val="8797746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No ECG or pathological genetic mutations or VAs are required for diagnosis</a:t>
            </a:r>
          </a:p>
          <a:p>
            <a:r>
              <a:rPr lang="en-IN" dirty="0"/>
              <a:t>Only morpho-functional and structural abnormalities are considered</a:t>
            </a:r>
          </a:p>
          <a:p>
            <a:r>
              <a:rPr lang="en-IN" dirty="0"/>
              <a:t>Resembles diagnostic method-similar to HCM or other structural cardiomyopathies</a:t>
            </a:r>
          </a:p>
          <a:p>
            <a:endParaRPr lang="en-IN" dirty="0"/>
          </a:p>
        </p:txBody>
      </p:sp>
      <p:sp>
        <p:nvSpPr>
          <p:cNvPr id="4" name="Slide Number Placeholder 3"/>
          <p:cNvSpPr>
            <a:spLocks noGrp="1"/>
          </p:cNvSpPr>
          <p:nvPr>
            <p:ph type="sldNum" sz="quarter" idx="5"/>
          </p:nvPr>
        </p:nvSpPr>
        <p:spPr/>
        <p:txBody>
          <a:bodyPr/>
          <a:lstStyle/>
          <a:p>
            <a:fld id="{040946BB-F748-425D-976E-DDC8A602728A}" type="slidenum">
              <a:rPr lang="en-IN" smtClean="0"/>
              <a:t>70</a:t>
            </a:fld>
            <a:endParaRPr lang="en-IN"/>
          </a:p>
        </p:txBody>
      </p:sp>
    </p:spTree>
    <p:extLst>
      <p:ext uri="{BB962C8B-B14F-4D97-AF65-F5344CB8AC3E}">
        <p14:creationId xmlns:p14="http://schemas.microsoft.com/office/powerpoint/2010/main" val="35489775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Presence of myocardial fat is per se neither a sign of disease nor a sign of ACM, because physiological fat accumulation can be seen in RV anterolateral wall and apical wall and outflow tract among healthy individuals without RV thinning/ dysfunction</a:t>
            </a:r>
          </a:p>
          <a:p>
            <a:r>
              <a:rPr lang="en-IN" dirty="0"/>
              <a:t>Cine images: Newer planes include RV inflow, </a:t>
            </a:r>
            <a:r>
              <a:rPr lang="en-IN" dirty="0" err="1"/>
              <a:t>saggital</a:t>
            </a:r>
            <a:r>
              <a:rPr lang="en-IN" dirty="0"/>
              <a:t> RVOT, </a:t>
            </a:r>
            <a:r>
              <a:rPr lang="en-IN" dirty="0" err="1"/>
              <a:t>transaxial</a:t>
            </a:r>
            <a:r>
              <a:rPr lang="en-IN" dirty="0"/>
              <a:t> plane</a:t>
            </a:r>
          </a:p>
        </p:txBody>
      </p:sp>
      <p:sp>
        <p:nvSpPr>
          <p:cNvPr id="4" name="Slide Number Placeholder 3"/>
          <p:cNvSpPr>
            <a:spLocks noGrp="1"/>
          </p:cNvSpPr>
          <p:nvPr>
            <p:ph type="sldNum" sz="quarter" idx="5"/>
          </p:nvPr>
        </p:nvSpPr>
        <p:spPr/>
        <p:txBody>
          <a:bodyPr/>
          <a:lstStyle/>
          <a:p>
            <a:fld id="{040946BB-F748-425D-976E-DDC8A602728A}" type="slidenum">
              <a:rPr lang="en-IN" smtClean="0"/>
              <a:t>71</a:t>
            </a:fld>
            <a:endParaRPr lang="en-IN"/>
          </a:p>
        </p:txBody>
      </p:sp>
    </p:spTree>
    <p:extLst>
      <p:ext uri="{BB962C8B-B14F-4D97-AF65-F5344CB8AC3E}">
        <p14:creationId xmlns:p14="http://schemas.microsoft.com/office/powerpoint/2010/main" val="26496194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A and B: Cine images showing multiple sacculation of RV</a:t>
            </a:r>
          </a:p>
          <a:p>
            <a:r>
              <a:rPr lang="en-IN" dirty="0"/>
              <a:t>C and D: T1W images massive fatty infiltration- fat appearing as white inside the RV free wall</a:t>
            </a:r>
          </a:p>
        </p:txBody>
      </p:sp>
      <p:sp>
        <p:nvSpPr>
          <p:cNvPr id="4" name="Slide Number Placeholder 3"/>
          <p:cNvSpPr>
            <a:spLocks noGrp="1"/>
          </p:cNvSpPr>
          <p:nvPr>
            <p:ph type="sldNum" sz="quarter" idx="5"/>
          </p:nvPr>
        </p:nvSpPr>
        <p:spPr/>
        <p:txBody>
          <a:bodyPr/>
          <a:lstStyle/>
          <a:p>
            <a:fld id="{040946BB-F748-425D-976E-DDC8A602728A}" type="slidenum">
              <a:rPr lang="en-IN" smtClean="0"/>
              <a:t>72</a:t>
            </a:fld>
            <a:endParaRPr lang="en-IN"/>
          </a:p>
        </p:txBody>
      </p:sp>
    </p:spTree>
    <p:extLst>
      <p:ext uri="{BB962C8B-B14F-4D97-AF65-F5344CB8AC3E}">
        <p14:creationId xmlns:p14="http://schemas.microsoft.com/office/powerpoint/2010/main" val="1093492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Case of biventricular ACM</a:t>
            </a:r>
          </a:p>
          <a:p>
            <a:r>
              <a:rPr lang="en-IN" dirty="0"/>
              <a:t>A: T1W image showing fibrofatty infiltration of RV apex and anterolateral wall</a:t>
            </a:r>
          </a:p>
          <a:p>
            <a:r>
              <a:rPr lang="en-IN" dirty="0"/>
              <a:t>B: Post-contrast</a:t>
            </a:r>
          </a:p>
          <a:p>
            <a:r>
              <a:rPr lang="en-IN" dirty="0"/>
              <a:t>C and D: Three chamber view showing inferolateral LV involvement </a:t>
            </a:r>
          </a:p>
        </p:txBody>
      </p:sp>
      <p:sp>
        <p:nvSpPr>
          <p:cNvPr id="4" name="Slide Number Placeholder 3"/>
          <p:cNvSpPr>
            <a:spLocks noGrp="1"/>
          </p:cNvSpPr>
          <p:nvPr>
            <p:ph type="sldNum" sz="quarter" idx="5"/>
          </p:nvPr>
        </p:nvSpPr>
        <p:spPr/>
        <p:txBody>
          <a:bodyPr/>
          <a:lstStyle/>
          <a:p>
            <a:fld id="{040946BB-F748-425D-976E-DDC8A602728A}" type="slidenum">
              <a:rPr lang="en-IN" smtClean="0"/>
              <a:t>73</a:t>
            </a:fld>
            <a:endParaRPr lang="en-IN"/>
          </a:p>
        </p:txBody>
      </p:sp>
    </p:spTree>
    <p:extLst>
      <p:ext uri="{BB962C8B-B14F-4D97-AF65-F5344CB8AC3E}">
        <p14:creationId xmlns:p14="http://schemas.microsoft.com/office/powerpoint/2010/main" val="6115440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Limited yield of positive RV LGE- low resolution, limited thickness of RV, hyperintense signals coming from blood an adipose tissue</a:t>
            </a:r>
          </a:p>
        </p:txBody>
      </p:sp>
      <p:sp>
        <p:nvSpPr>
          <p:cNvPr id="4" name="Slide Number Placeholder 3"/>
          <p:cNvSpPr>
            <a:spLocks noGrp="1"/>
          </p:cNvSpPr>
          <p:nvPr>
            <p:ph type="sldNum" sz="quarter" idx="5"/>
          </p:nvPr>
        </p:nvSpPr>
        <p:spPr/>
        <p:txBody>
          <a:bodyPr/>
          <a:lstStyle/>
          <a:p>
            <a:fld id="{040946BB-F748-425D-976E-DDC8A602728A}" type="slidenum">
              <a:rPr lang="en-IN" smtClean="0"/>
              <a:t>74</a:t>
            </a:fld>
            <a:endParaRPr lang="en-IN"/>
          </a:p>
        </p:txBody>
      </p:sp>
    </p:spTree>
    <p:extLst>
      <p:ext uri="{BB962C8B-B14F-4D97-AF65-F5344CB8AC3E}">
        <p14:creationId xmlns:p14="http://schemas.microsoft.com/office/powerpoint/2010/main" val="9434946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Left: </a:t>
            </a:r>
            <a:r>
              <a:rPr lang="en-IN" b="1" dirty="0"/>
              <a:t>Butterfly apex-</a:t>
            </a:r>
            <a:r>
              <a:rPr lang="en-IN" b="0" dirty="0"/>
              <a:t>normal anatomical variant of separate RV and LV apices causing the RV apex to look dyskinetic</a:t>
            </a:r>
            <a:endParaRPr lang="en-IN" dirty="0"/>
          </a:p>
          <a:p>
            <a:r>
              <a:rPr lang="en-IN" dirty="0"/>
              <a:t>Right: End-diastolic and end-systolic images showing regional dyssynchronous contraction in the sub-tricuspid region </a:t>
            </a:r>
          </a:p>
        </p:txBody>
      </p:sp>
      <p:sp>
        <p:nvSpPr>
          <p:cNvPr id="4" name="Slide Number Placeholder 3"/>
          <p:cNvSpPr>
            <a:spLocks noGrp="1"/>
          </p:cNvSpPr>
          <p:nvPr>
            <p:ph type="sldNum" sz="quarter" idx="5"/>
          </p:nvPr>
        </p:nvSpPr>
        <p:spPr/>
        <p:txBody>
          <a:bodyPr/>
          <a:lstStyle/>
          <a:p>
            <a:fld id="{040946BB-F748-425D-976E-DDC8A602728A}" type="slidenum">
              <a:rPr lang="en-IN" smtClean="0"/>
              <a:t>76</a:t>
            </a:fld>
            <a:endParaRPr lang="en-IN"/>
          </a:p>
        </p:txBody>
      </p:sp>
    </p:spTree>
    <p:extLst>
      <p:ext uri="{BB962C8B-B14F-4D97-AF65-F5344CB8AC3E}">
        <p14:creationId xmlns:p14="http://schemas.microsoft.com/office/powerpoint/2010/main" val="24878181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Extracardiac </a:t>
            </a:r>
            <a:r>
              <a:rPr lang="en-IN" dirty="0" err="1"/>
              <a:t>inv</a:t>
            </a:r>
            <a:r>
              <a:rPr lang="en-IN" dirty="0"/>
              <a:t>- B/L CTS, spinal canal stenosis, rotator cuff tear, peripheral and autonomic neuropathy, proteinuria, chronic diarrhoea, weight loss</a:t>
            </a:r>
          </a:p>
          <a:p>
            <a:r>
              <a:rPr lang="en-IN" dirty="0"/>
              <a:t>AL- derived from immunoglobulin light chain</a:t>
            </a:r>
          </a:p>
          <a:p>
            <a:r>
              <a:rPr lang="en-IN" dirty="0"/>
              <a:t>ATTR- formed from transthyretin protein produced in liver </a:t>
            </a:r>
          </a:p>
          <a:p>
            <a:r>
              <a:rPr lang="en-IN" dirty="0"/>
              <a:t>Red flags in ECHO:</a:t>
            </a:r>
          </a:p>
          <a:p>
            <a:r>
              <a:rPr lang="en-IN" dirty="0"/>
              <a:t>Pleural or pericardial effusion</a:t>
            </a:r>
          </a:p>
          <a:p>
            <a:r>
              <a:rPr lang="en-IN" dirty="0"/>
              <a:t>Thick RV</a:t>
            </a:r>
          </a:p>
          <a:p>
            <a:r>
              <a:rPr lang="en-IN" dirty="0"/>
              <a:t>Thick valves</a:t>
            </a:r>
          </a:p>
          <a:p>
            <a:r>
              <a:rPr lang="en-IN" dirty="0"/>
              <a:t>Thick IAS</a:t>
            </a:r>
            <a:br>
              <a:rPr lang="en-IN" dirty="0"/>
            </a:br>
            <a:r>
              <a:rPr lang="en-IN" dirty="0"/>
              <a:t>Low stroke volume</a:t>
            </a:r>
          </a:p>
          <a:p>
            <a:r>
              <a:rPr lang="en-IN" dirty="0"/>
              <a:t>Paradoxical low flow low gradient AS</a:t>
            </a:r>
          </a:p>
          <a:p>
            <a:r>
              <a:rPr lang="en-IN" dirty="0"/>
              <a:t>Restrictive LV filling</a:t>
            </a:r>
          </a:p>
          <a:p>
            <a:r>
              <a:rPr lang="en-IN" dirty="0"/>
              <a:t>Decreased GLS with apical sparing</a:t>
            </a:r>
          </a:p>
          <a:p>
            <a:r>
              <a:rPr lang="en-IN" dirty="0"/>
              <a:t>Posterior right atrial wall thickness &gt;6mm</a:t>
            </a:r>
          </a:p>
        </p:txBody>
      </p:sp>
      <p:sp>
        <p:nvSpPr>
          <p:cNvPr id="4" name="Slide Number Placeholder 3"/>
          <p:cNvSpPr>
            <a:spLocks noGrp="1"/>
          </p:cNvSpPr>
          <p:nvPr>
            <p:ph type="sldNum" sz="quarter" idx="5"/>
          </p:nvPr>
        </p:nvSpPr>
        <p:spPr/>
        <p:txBody>
          <a:bodyPr/>
          <a:lstStyle/>
          <a:p>
            <a:fld id="{040946BB-F748-425D-976E-DDC8A602728A}" type="slidenum">
              <a:rPr lang="en-IN" smtClean="0"/>
              <a:t>83</a:t>
            </a:fld>
            <a:endParaRPr lang="en-IN"/>
          </a:p>
        </p:txBody>
      </p:sp>
    </p:spTree>
    <p:extLst>
      <p:ext uri="{BB962C8B-B14F-4D97-AF65-F5344CB8AC3E}">
        <p14:creationId xmlns:p14="http://schemas.microsoft.com/office/powerpoint/2010/main" val="42136994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Diffuse hypokinesia of LV and RV in CA in four chamber view and short axis view</a:t>
            </a:r>
          </a:p>
        </p:txBody>
      </p:sp>
      <p:sp>
        <p:nvSpPr>
          <p:cNvPr id="4" name="Slide Number Placeholder 3"/>
          <p:cNvSpPr>
            <a:spLocks noGrp="1"/>
          </p:cNvSpPr>
          <p:nvPr>
            <p:ph type="sldNum" sz="quarter" idx="5"/>
          </p:nvPr>
        </p:nvSpPr>
        <p:spPr/>
        <p:txBody>
          <a:bodyPr/>
          <a:lstStyle/>
          <a:p>
            <a:fld id="{040946BB-F748-425D-976E-DDC8A602728A}" type="slidenum">
              <a:rPr lang="en-IN" smtClean="0"/>
              <a:t>84</a:t>
            </a:fld>
            <a:endParaRPr lang="en-IN"/>
          </a:p>
        </p:txBody>
      </p:sp>
    </p:spTree>
    <p:extLst>
      <p:ext uri="{BB962C8B-B14F-4D97-AF65-F5344CB8AC3E}">
        <p14:creationId xmlns:p14="http://schemas.microsoft.com/office/powerpoint/2010/main" val="42303751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Symmetric and asymmetric thickening in cine cardiac MR</a:t>
            </a:r>
          </a:p>
          <a:p>
            <a:r>
              <a:rPr lang="en-IN" dirty="0"/>
              <a:t>Asymmetric pattern of LV thickening- leads to misdiagnosis as HCM (ATTR &gt; AL)- sigmoid and reverse septal contours</a:t>
            </a:r>
          </a:p>
          <a:p>
            <a:endParaRPr lang="en-IN" dirty="0"/>
          </a:p>
        </p:txBody>
      </p:sp>
      <p:sp>
        <p:nvSpPr>
          <p:cNvPr id="4" name="Slide Number Placeholder 3"/>
          <p:cNvSpPr>
            <a:spLocks noGrp="1"/>
          </p:cNvSpPr>
          <p:nvPr>
            <p:ph type="sldNum" sz="quarter" idx="5"/>
          </p:nvPr>
        </p:nvSpPr>
        <p:spPr/>
        <p:txBody>
          <a:bodyPr/>
          <a:lstStyle/>
          <a:p>
            <a:fld id="{040946BB-F748-425D-976E-DDC8A602728A}" type="slidenum">
              <a:rPr lang="en-IN" smtClean="0"/>
              <a:t>85</a:t>
            </a:fld>
            <a:endParaRPr lang="en-IN"/>
          </a:p>
        </p:txBody>
      </p:sp>
    </p:spTree>
    <p:extLst>
      <p:ext uri="{BB962C8B-B14F-4D97-AF65-F5344CB8AC3E}">
        <p14:creationId xmlns:p14="http://schemas.microsoft.com/office/powerpoint/2010/main" val="2444659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Exponential process: Recovery along z-axis occurs rapidly initially, slowing down as it approaches its equilibrium value</a:t>
            </a:r>
          </a:p>
        </p:txBody>
      </p:sp>
      <p:sp>
        <p:nvSpPr>
          <p:cNvPr id="4" name="Slide Number Placeholder 3"/>
          <p:cNvSpPr>
            <a:spLocks noGrp="1"/>
          </p:cNvSpPr>
          <p:nvPr>
            <p:ph type="sldNum" sz="quarter" idx="5"/>
          </p:nvPr>
        </p:nvSpPr>
        <p:spPr/>
        <p:txBody>
          <a:bodyPr/>
          <a:lstStyle/>
          <a:p>
            <a:fld id="{040946BB-F748-425D-976E-DDC8A602728A}" type="slidenum">
              <a:rPr lang="en-IN" smtClean="0"/>
              <a:t>13</a:t>
            </a:fld>
            <a:endParaRPr lang="en-IN"/>
          </a:p>
        </p:txBody>
      </p:sp>
    </p:spTree>
    <p:extLst>
      <p:ext uri="{BB962C8B-B14F-4D97-AF65-F5344CB8AC3E}">
        <p14:creationId xmlns:p14="http://schemas.microsoft.com/office/powerpoint/2010/main" val="3070624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Difficulty in nulling the myocardium with myocardial nulling before blood pool is strongly s/o CS with high sensitivity (100%)</a:t>
            </a:r>
          </a:p>
          <a:p>
            <a:endParaRPr lang="en-IN" dirty="0"/>
          </a:p>
        </p:txBody>
      </p:sp>
      <p:sp>
        <p:nvSpPr>
          <p:cNvPr id="4" name="Slide Number Placeholder 3"/>
          <p:cNvSpPr>
            <a:spLocks noGrp="1"/>
          </p:cNvSpPr>
          <p:nvPr>
            <p:ph type="sldNum" sz="quarter" idx="5"/>
          </p:nvPr>
        </p:nvSpPr>
        <p:spPr/>
        <p:txBody>
          <a:bodyPr/>
          <a:lstStyle/>
          <a:p>
            <a:fld id="{040946BB-F748-425D-976E-DDC8A602728A}" type="slidenum">
              <a:rPr lang="en-IN" smtClean="0"/>
              <a:t>86</a:t>
            </a:fld>
            <a:endParaRPr lang="en-IN"/>
          </a:p>
        </p:txBody>
      </p:sp>
    </p:spTree>
    <p:extLst>
      <p:ext uri="{BB962C8B-B14F-4D97-AF65-F5344CB8AC3E}">
        <p14:creationId xmlns:p14="http://schemas.microsoft.com/office/powerpoint/2010/main" val="3191723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A-Base to apical gradient- increased LGE at base relative to apex of myocardium</a:t>
            </a:r>
          </a:p>
          <a:p>
            <a:r>
              <a:rPr lang="en-IN" dirty="0"/>
              <a:t>B-Global LV subendocardial LGE with dark blood pool</a:t>
            </a:r>
          </a:p>
          <a:p>
            <a:r>
              <a:rPr lang="en-IN" dirty="0"/>
              <a:t>C- Subepicardial </a:t>
            </a:r>
          </a:p>
        </p:txBody>
      </p:sp>
      <p:sp>
        <p:nvSpPr>
          <p:cNvPr id="4" name="Slide Number Placeholder 3"/>
          <p:cNvSpPr>
            <a:spLocks noGrp="1"/>
          </p:cNvSpPr>
          <p:nvPr>
            <p:ph type="sldNum" sz="quarter" idx="5"/>
          </p:nvPr>
        </p:nvSpPr>
        <p:spPr/>
        <p:txBody>
          <a:bodyPr/>
          <a:lstStyle/>
          <a:p>
            <a:fld id="{040946BB-F748-425D-976E-DDC8A602728A}" type="slidenum">
              <a:rPr lang="en-IN" smtClean="0"/>
              <a:t>87</a:t>
            </a:fld>
            <a:endParaRPr lang="en-IN"/>
          </a:p>
        </p:txBody>
      </p:sp>
    </p:spTree>
    <p:extLst>
      <p:ext uri="{BB962C8B-B14F-4D97-AF65-F5344CB8AC3E}">
        <p14:creationId xmlns:p14="http://schemas.microsoft.com/office/powerpoint/2010/main" val="39047741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In contrast to ECV, which characterizes the extracellular space, the native T1 values provide a combined signal from myocyte and extracellular space and reflect changes in either or both of those tissue compartments</a:t>
            </a:r>
          </a:p>
          <a:p>
            <a:r>
              <a:rPr lang="en-IN" dirty="0"/>
              <a:t>Top- Elevated mean native T1 and ECV values in CA patient compared to non amyloid related HF (bottom)</a:t>
            </a:r>
          </a:p>
        </p:txBody>
      </p:sp>
      <p:sp>
        <p:nvSpPr>
          <p:cNvPr id="4" name="Slide Number Placeholder 3"/>
          <p:cNvSpPr>
            <a:spLocks noGrp="1"/>
          </p:cNvSpPr>
          <p:nvPr>
            <p:ph type="sldNum" sz="quarter" idx="5"/>
          </p:nvPr>
        </p:nvSpPr>
        <p:spPr/>
        <p:txBody>
          <a:bodyPr/>
          <a:lstStyle/>
          <a:p>
            <a:fld id="{040946BB-F748-425D-976E-DDC8A602728A}" type="slidenum">
              <a:rPr lang="en-IN" smtClean="0"/>
              <a:t>89</a:t>
            </a:fld>
            <a:endParaRPr lang="en-IN"/>
          </a:p>
        </p:txBody>
      </p:sp>
    </p:spTree>
    <p:extLst>
      <p:ext uri="{BB962C8B-B14F-4D97-AF65-F5344CB8AC3E}">
        <p14:creationId xmlns:p14="http://schemas.microsoft.com/office/powerpoint/2010/main" val="24359190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T2 values elevated in AL &gt; ATTR &gt; Non-cardiac CA</a:t>
            </a:r>
          </a:p>
        </p:txBody>
      </p:sp>
      <p:sp>
        <p:nvSpPr>
          <p:cNvPr id="4" name="Slide Number Placeholder 3"/>
          <p:cNvSpPr>
            <a:spLocks noGrp="1"/>
          </p:cNvSpPr>
          <p:nvPr>
            <p:ph type="sldNum" sz="quarter" idx="5"/>
          </p:nvPr>
        </p:nvSpPr>
        <p:spPr/>
        <p:txBody>
          <a:bodyPr/>
          <a:lstStyle/>
          <a:p>
            <a:fld id="{040946BB-F748-425D-976E-DDC8A602728A}" type="slidenum">
              <a:rPr lang="en-IN" smtClean="0"/>
              <a:t>90</a:t>
            </a:fld>
            <a:endParaRPr lang="en-IN"/>
          </a:p>
        </p:txBody>
      </p:sp>
    </p:spTree>
    <p:extLst>
      <p:ext uri="{BB962C8B-B14F-4D97-AF65-F5344CB8AC3E}">
        <p14:creationId xmlns:p14="http://schemas.microsoft.com/office/powerpoint/2010/main" val="26664740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Lysosomal disorder</a:t>
            </a:r>
          </a:p>
          <a:p>
            <a:r>
              <a:rPr lang="en-IN" dirty="0"/>
              <a:t>Cardiomyopathy results from progressive GL3 accumulation in myocytes, valvular fibroblasts, conductive tissue, microvascular endothelium, and smooth muscle cells. </a:t>
            </a:r>
          </a:p>
          <a:p>
            <a:r>
              <a:rPr lang="en-IN" dirty="0"/>
              <a:t>C/F- progressive left ventricular thickness, LV dysfunction, arrhythmias, valvular heart disease and myocardial ischemia</a:t>
            </a:r>
          </a:p>
          <a:p>
            <a:r>
              <a:rPr lang="en-IN" dirty="0"/>
              <a:t>Diagnostic challenge- </a:t>
            </a:r>
            <a:r>
              <a:rPr lang="en-IN" b="1" dirty="0"/>
              <a:t>distinguishing FD cardiomyopathy from other forms of unexplained LVH</a:t>
            </a:r>
          </a:p>
          <a:p>
            <a:r>
              <a:rPr lang="en-IN" b="0" dirty="0"/>
              <a:t>Definitive diagnosis- enzyme assay or genetic testing, </a:t>
            </a:r>
            <a:r>
              <a:rPr lang="en-IN" b="0" u="sng" dirty="0"/>
              <a:t>not</a:t>
            </a:r>
            <a:r>
              <a:rPr lang="en-IN" b="0" dirty="0"/>
              <a:t> tissue biopsy</a:t>
            </a:r>
          </a:p>
        </p:txBody>
      </p:sp>
      <p:sp>
        <p:nvSpPr>
          <p:cNvPr id="4" name="Slide Number Placeholder 3"/>
          <p:cNvSpPr>
            <a:spLocks noGrp="1"/>
          </p:cNvSpPr>
          <p:nvPr>
            <p:ph type="sldNum" sz="quarter" idx="5"/>
          </p:nvPr>
        </p:nvSpPr>
        <p:spPr/>
        <p:txBody>
          <a:bodyPr/>
          <a:lstStyle/>
          <a:p>
            <a:fld id="{040946BB-F748-425D-976E-DDC8A602728A}" type="slidenum">
              <a:rPr lang="en-IN" smtClean="0"/>
              <a:t>91</a:t>
            </a:fld>
            <a:endParaRPr lang="en-IN"/>
          </a:p>
        </p:txBody>
      </p:sp>
    </p:spTree>
    <p:extLst>
      <p:ext uri="{BB962C8B-B14F-4D97-AF65-F5344CB8AC3E}">
        <p14:creationId xmlns:p14="http://schemas.microsoft.com/office/powerpoint/2010/main" val="16689824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FD is different from other interstitial cardiomyopathies- GL3 accumulation is intracellular, resulting in true increase in LV myocyte mass and a reactive LVH.</a:t>
            </a:r>
          </a:p>
          <a:p>
            <a:r>
              <a:rPr lang="en-IN" dirty="0"/>
              <a:t>Impairs ventricular compliance, increases LV filling pressures, and restricts diastolic filling, causing heart failure</a:t>
            </a:r>
          </a:p>
          <a:p>
            <a:r>
              <a:rPr lang="en-IN" dirty="0"/>
              <a:t>Base to apex circumferential strain (CS) gradient measured on FT-CMR is lower in FD than compared to healthy volunteers </a:t>
            </a:r>
          </a:p>
        </p:txBody>
      </p:sp>
      <p:sp>
        <p:nvSpPr>
          <p:cNvPr id="4" name="Slide Number Placeholder 3"/>
          <p:cNvSpPr>
            <a:spLocks noGrp="1"/>
          </p:cNvSpPr>
          <p:nvPr>
            <p:ph type="sldNum" sz="quarter" idx="5"/>
          </p:nvPr>
        </p:nvSpPr>
        <p:spPr/>
        <p:txBody>
          <a:bodyPr/>
          <a:lstStyle/>
          <a:p>
            <a:fld id="{040946BB-F748-425D-976E-DDC8A602728A}" type="slidenum">
              <a:rPr lang="en-IN" smtClean="0"/>
              <a:t>92</a:t>
            </a:fld>
            <a:endParaRPr lang="en-IN"/>
          </a:p>
        </p:txBody>
      </p:sp>
    </p:spTree>
    <p:extLst>
      <p:ext uri="{BB962C8B-B14F-4D97-AF65-F5344CB8AC3E}">
        <p14:creationId xmlns:p14="http://schemas.microsoft.com/office/powerpoint/2010/main" val="11607586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Accumulation of sphingolipids inside the lysosomes in FD significantly shortens the native T1 values. </a:t>
            </a:r>
          </a:p>
          <a:p>
            <a:r>
              <a:rPr lang="en-IN" dirty="0"/>
              <a:t>Pagano et al- evaluated RV myocardium with T1 mapping- low values in FD compared to PAH and other healthy volunteers</a:t>
            </a:r>
          </a:p>
          <a:p>
            <a:r>
              <a:rPr lang="en-IN" dirty="0"/>
              <a:t>Chronic T2 elevation in LGE areas and elevations of global T2 values are both associated with poor outcomes. (FD is inflammatory and infiltrative cardiomyopathy)</a:t>
            </a:r>
          </a:p>
        </p:txBody>
      </p:sp>
      <p:sp>
        <p:nvSpPr>
          <p:cNvPr id="4" name="Slide Number Placeholder 3"/>
          <p:cNvSpPr>
            <a:spLocks noGrp="1"/>
          </p:cNvSpPr>
          <p:nvPr>
            <p:ph type="sldNum" sz="quarter" idx="5"/>
          </p:nvPr>
        </p:nvSpPr>
        <p:spPr/>
        <p:txBody>
          <a:bodyPr/>
          <a:lstStyle/>
          <a:p>
            <a:fld id="{040946BB-F748-425D-976E-DDC8A602728A}" type="slidenum">
              <a:rPr lang="en-IN" smtClean="0"/>
              <a:t>93</a:t>
            </a:fld>
            <a:endParaRPr lang="en-IN"/>
          </a:p>
        </p:txBody>
      </p:sp>
    </p:spTree>
    <p:extLst>
      <p:ext uri="{BB962C8B-B14F-4D97-AF65-F5344CB8AC3E}">
        <p14:creationId xmlns:p14="http://schemas.microsoft.com/office/powerpoint/2010/main" val="11895341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A- SSFP cine short axis- hypertrophy of mid </a:t>
            </a:r>
            <a:r>
              <a:rPr lang="en-IN" dirty="0" err="1"/>
              <a:t>inferoseptum</a:t>
            </a:r>
            <a:endParaRPr lang="en-IN" dirty="0"/>
          </a:p>
          <a:p>
            <a:r>
              <a:rPr lang="en-IN" dirty="0"/>
              <a:t>B-Dark blood STIR sequence- myocardial oedema in BIFL</a:t>
            </a:r>
          </a:p>
          <a:p>
            <a:r>
              <a:rPr lang="en-IN" dirty="0"/>
              <a:t>C- LGE image- mid myocardial LGE in BIFL</a:t>
            </a:r>
          </a:p>
          <a:p>
            <a:r>
              <a:rPr lang="en-IN" dirty="0"/>
              <a:t>D- Native T2- increased value in BIFL</a:t>
            </a:r>
          </a:p>
          <a:p>
            <a:r>
              <a:rPr lang="en-IN" dirty="0"/>
              <a:t>E- Native T1- Low values in septum</a:t>
            </a:r>
          </a:p>
          <a:p>
            <a:r>
              <a:rPr lang="en-IN" dirty="0"/>
              <a:t>F-</a:t>
            </a:r>
            <a:r>
              <a:rPr lang="en-IN" b="1" dirty="0" err="1"/>
              <a:t>Pseudonormalization</a:t>
            </a:r>
            <a:r>
              <a:rPr lang="en-IN" b="1" dirty="0"/>
              <a:t> in septum and increased T1 values in BIFL (Advanced disease)</a:t>
            </a:r>
            <a:endParaRPr lang="en-IN" dirty="0"/>
          </a:p>
        </p:txBody>
      </p:sp>
      <p:sp>
        <p:nvSpPr>
          <p:cNvPr id="4" name="Slide Number Placeholder 3"/>
          <p:cNvSpPr>
            <a:spLocks noGrp="1"/>
          </p:cNvSpPr>
          <p:nvPr>
            <p:ph type="sldNum" sz="quarter" idx="5"/>
          </p:nvPr>
        </p:nvSpPr>
        <p:spPr/>
        <p:txBody>
          <a:bodyPr/>
          <a:lstStyle/>
          <a:p>
            <a:fld id="{040946BB-F748-425D-976E-DDC8A602728A}" type="slidenum">
              <a:rPr lang="en-IN" smtClean="0"/>
              <a:t>94</a:t>
            </a:fld>
            <a:endParaRPr lang="en-IN"/>
          </a:p>
        </p:txBody>
      </p:sp>
    </p:spTree>
    <p:extLst>
      <p:ext uri="{BB962C8B-B14F-4D97-AF65-F5344CB8AC3E}">
        <p14:creationId xmlns:p14="http://schemas.microsoft.com/office/powerpoint/2010/main" val="24616793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41 year old female with Cooley’s </a:t>
            </a:r>
            <a:r>
              <a:rPr lang="en-IN" dirty="0" err="1"/>
              <a:t>anemia</a:t>
            </a:r>
            <a:r>
              <a:rPr lang="en-IN" dirty="0"/>
              <a:t> </a:t>
            </a:r>
          </a:p>
          <a:p>
            <a:pPr marL="228600" indent="-228600">
              <a:buAutoNum type="alphaUcParenR"/>
            </a:pPr>
            <a:r>
              <a:rPr lang="en-IN" dirty="0"/>
              <a:t>Global myocardial </a:t>
            </a:r>
            <a:r>
              <a:rPr lang="en-IN" dirty="0" err="1"/>
              <a:t>hypointensity</a:t>
            </a:r>
            <a:r>
              <a:rPr lang="en-IN" dirty="0"/>
              <a:t> in STIR imaging</a:t>
            </a:r>
          </a:p>
          <a:p>
            <a:pPr marL="228600" indent="-228600">
              <a:buAutoNum type="alphaUcParenR"/>
            </a:pPr>
            <a:r>
              <a:rPr lang="en-IN" dirty="0"/>
              <a:t>Diffuse </a:t>
            </a:r>
            <a:r>
              <a:rPr lang="en-IN" dirty="0" err="1"/>
              <a:t>inhomogenous</a:t>
            </a:r>
            <a:r>
              <a:rPr lang="en-IN" dirty="0"/>
              <a:t> abnormal signal on LGE imaging</a:t>
            </a:r>
          </a:p>
          <a:p>
            <a:pPr marL="228600" indent="-228600">
              <a:buAutoNum type="alphaUcParenR"/>
            </a:pPr>
            <a:r>
              <a:rPr lang="en-IN" dirty="0"/>
              <a:t>Diffuse marked reduction in global myocardial T2* relaxation time (0-1.5 </a:t>
            </a:r>
            <a:r>
              <a:rPr lang="en-IN" dirty="0" err="1"/>
              <a:t>ms</a:t>
            </a:r>
            <a:r>
              <a:rPr lang="en-IN" dirty="0"/>
              <a:t>)</a:t>
            </a:r>
          </a:p>
          <a:p>
            <a:pPr marL="228600" indent="-228600">
              <a:buAutoNum type="alphaUcParenR"/>
            </a:pPr>
            <a:r>
              <a:rPr lang="en-IN" dirty="0"/>
              <a:t>Global reduction in native T1 value</a:t>
            </a:r>
          </a:p>
          <a:p>
            <a:pPr marL="228600" indent="-228600">
              <a:buAutoNum type="alphaUcParenR"/>
            </a:pPr>
            <a:r>
              <a:rPr lang="en-IN" dirty="0"/>
              <a:t>Diffuse fibrosis on ECV</a:t>
            </a:r>
          </a:p>
        </p:txBody>
      </p:sp>
      <p:sp>
        <p:nvSpPr>
          <p:cNvPr id="4" name="Slide Number Placeholder 3"/>
          <p:cNvSpPr>
            <a:spLocks noGrp="1"/>
          </p:cNvSpPr>
          <p:nvPr>
            <p:ph type="sldNum" sz="quarter" idx="5"/>
          </p:nvPr>
        </p:nvSpPr>
        <p:spPr/>
        <p:txBody>
          <a:bodyPr/>
          <a:lstStyle/>
          <a:p>
            <a:fld id="{040946BB-F748-425D-976E-DDC8A602728A}" type="slidenum">
              <a:rPr lang="en-IN" smtClean="0"/>
              <a:t>97</a:t>
            </a:fld>
            <a:endParaRPr lang="en-IN"/>
          </a:p>
        </p:txBody>
      </p:sp>
    </p:spTree>
    <p:extLst>
      <p:ext uri="{BB962C8B-B14F-4D97-AF65-F5344CB8AC3E}">
        <p14:creationId xmlns:p14="http://schemas.microsoft.com/office/powerpoint/2010/main" val="265638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Cumulative decay rate T2* is much shorter than T2</a:t>
            </a:r>
          </a:p>
        </p:txBody>
      </p:sp>
      <p:sp>
        <p:nvSpPr>
          <p:cNvPr id="4" name="Slide Number Placeholder 3"/>
          <p:cNvSpPr>
            <a:spLocks noGrp="1"/>
          </p:cNvSpPr>
          <p:nvPr>
            <p:ph type="sldNum" sz="quarter" idx="5"/>
          </p:nvPr>
        </p:nvSpPr>
        <p:spPr/>
        <p:txBody>
          <a:bodyPr/>
          <a:lstStyle/>
          <a:p>
            <a:fld id="{040946BB-F748-425D-976E-DDC8A602728A}" type="slidenum">
              <a:rPr lang="en-IN" smtClean="0"/>
              <a:t>14</a:t>
            </a:fld>
            <a:endParaRPr lang="en-IN"/>
          </a:p>
        </p:txBody>
      </p:sp>
    </p:spTree>
    <p:extLst>
      <p:ext uri="{BB962C8B-B14F-4D97-AF65-F5344CB8AC3E}">
        <p14:creationId xmlns:p14="http://schemas.microsoft.com/office/powerpoint/2010/main" val="1762555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signal that RF receiver coils detects is seen as oscillating magnetic field that gradually decays, known as FID</a:t>
            </a:r>
          </a:p>
        </p:txBody>
      </p:sp>
      <p:sp>
        <p:nvSpPr>
          <p:cNvPr id="4" name="Slide Number Placeholder 3"/>
          <p:cNvSpPr>
            <a:spLocks noGrp="1"/>
          </p:cNvSpPr>
          <p:nvPr>
            <p:ph type="sldNum" sz="quarter" idx="5"/>
          </p:nvPr>
        </p:nvSpPr>
        <p:spPr/>
        <p:txBody>
          <a:bodyPr/>
          <a:lstStyle/>
          <a:p>
            <a:fld id="{040946BB-F748-425D-976E-DDC8A602728A}" type="slidenum">
              <a:rPr lang="en-IN" smtClean="0"/>
              <a:t>15</a:t>
            </a:fld>
            <a:endParaRPr lang="en-IN"/>
          </a:p>
        </p:txBody>
      </p:sp>
    </p:spTree>
    <p:extLst>
      <p:ext uri="{BB962C8B-B14F-4D97-AF65-F5344CB8AC3E}">
        <p14:creationId xmlns:p14="http://schemas.microsoft.com/office/powerpoint/2010/main" val="2770995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Lipid molecules have tumbling rate close to Larmor frequency-shortest T1</a:t>
            </a:r>
          </a:p>
          <a:p>
            <a:r>
              <a:rPr lang="en-US" dirty="0"/>
              <a:t>Larger molecules- slower tumbling rates- long T1</a:t>
            </a:r>
          </a:p>
          <a:p>
            <a:r>
              <a:rPr lang="en-US" dirty="0"/>
              <a:t>Free water has small molecular weight, but </a:t>
            </a:r>
            <a:r>
              <a:rPr lang="en-US" b="1" dirty="0"/>
              <a:t>faster molecular tumbling rate</a:t>
            </a:r>
            <a:r>
              <a:rPr lang="en-US" b="0" dirty="0"/>
              <a:t>, has long T1</a:t>
            </a:r>
          </a:p>
          <a:p>
            <a:r>
              <a:rPr lang="en-US" b="0" dirty="0"/>
              <a:t>The tumbling rates of water molecules that are adjacent to large macromolecules can however be slowed down towards Larmor frequency, shortening the T1 value. (e.g., muscle).</a:t>
            </a:r>
          </a:p>
          <a:p>
            <a:r>
              <a:rPr lang="en-US" b="0" dirty="0"/>
              <a:t>Free water has small molecules, which are relatively far apart: T2 relaxation is slow/long T2 time</a:t>
            </a:r>
          </a:p>
          <a:p>
            <a:r>
              <a:rPr lang="en-US" b="0" dirty="0"/>
              <a:t>Muscle has shortest T2- making hydrogen ions to interact more.</a:t>
            </a:r>
            <a:endParaRPr lang="en-IN" dirty="0"/>
          </a:p>
        </p:txBody>
      </p:sp>
      <p:sp>
        <p:nvSpPr>
          <p:cNvPr id="4" name="Slide Number Placeholder 3"/>
          <p:cNvSpPr>
            <a:spLocks noGrp="1"/>
          </p:cNvSpPr>
          <p:nvPr>
            <p:ph type="sldNum" sz="quarter" idx="5"/>
          </p:nvPr>
        </p:nvSpPr>
        <p:spPr/>
        <p:txBody>
          <a:bodyPr/>
          <a:lstStyle/>
          <a:p>
            <a:fld id="{040946BB-F748-425D-976E-DDC8A602728A}" type="slidenum">
              <a:rPr lang="en-IN" smtClean="0"/>
              <a:t>17</a:t>
            </a:fld>
            <a:endParaRPr lang="en-IN"/>
          </a:p>
        </p:txBody>
      </p:sp>
    </p:spTree>
    <p:extLst>
      <p:ext uri="{BB962C8B-B14F-4D97-AF65-F5344CB8AC3E}">
        <p14:creationId xmlns:p14="http://schemas.microsoft.com/office/powerpoint/2010/main" val="1687122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Magnetic field gradients that are used to localise and encode the MR signals in space cause additional de-phasing which leads to disruption of FID</a:t>
            </a:r>
          </a:p>
        </p:txBody>
      </p:sp>
      <p:sp>
        <p:nvSpPr>
          <p:cNvPr id="4" name="Slide Number Placeholder 3"/>
          <p:cNvSpPr>
            <a:spLocks noGrp="1"/>
          </p:cNvSpPr>
          <p:nvPr>
            <p:ph type="sldNum" sz="quarter" idx="5"/>
          </p:nvPr>
        </p:nvSpPr>
        <p:spPr/>
        <p:txBody>
          <a:bodyPr/>
          <a:lstStyle/>
          <a:p>
            <a:fld id="{040946BB-F748-425D-976E-DDC8A602728A}" type="slidenum">
              <a:rPr lang="en-IN" smtClean="0"/>
              <a:t>18</a:t>
            </a:fld>
            <a:endParaRPr lang="en-IN"/>
          </a:p>
        </p:txBody>
      </p:sp>
    </p:spTree>
    <p:extLst>
      <p:ext uri="{BB962C8B-B14F-4D97-AF65-F5344CB8AC3E}">
        <p14:creationId xmlns:p14="http://schemas.microsoft.com/office/powerpoint/2010/main" val="4063750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98AFB-8909-0849-2D5C-6EF282BD1D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629765DA-1F76-754E-4C38-315634D0D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996E95C3-EC5B-8A5F-A77A-8D82461402AD}"/>
              </a:ext>
            </a:extLst>
          </p:cNvPr>
          <p:cNvSpPr>
            <a:spLocks noGrp="1"/>
          </p:cNvSpPr>
          <p:nvPr>
            <p:ph type="dt" sz="half" idx="10"/>
          </p:nvPr>
        </p:nvSpPr>
        <p:spPr/>
        <p:txBody>
          <a:bodyPr/>
          <a:lstStyle/>
          <a:p>
            <a:fld id="{166CED22-23E0-4E95-B22E-54024D10B9B7}" type="datetimeFigureOut">
              <a:rPr lang="en-IN" smtClean="0"/>
              <a:t>04-06-2024</a:t>
            </a:fld>
            <a:endParaRPr lang="en-IN"/>
          </a:p>
        </p:txBody>
      </p:sp>
      <p:sp>
        <p:nvSpPr>
          <p:cNvPr id="5" name="Footer Placeholder 4">
            <a:extLst>
              <a:ext uri="{FF2B5EF4-FFF2-40B4-BE49-F238E27FC236}">
                <a16:creationId xmlns:a16="http://schemas.microsoft.com/office/drawing/2014/main" id="{977CBD38-07B4-1AA9-28B5-90095645DE6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644616C-BF00-B78B-7A59-1537AF5EE69F}"/>
              </a:ext>
            </a:extLst>
          </p:cNvPr>
          <p:cNvSpPr>
            <a:spLocks noGrp="1"/>
          </p:cNvSpPr>
          <p:nvPr>
            <p:ph type="sldNum" sz="quarter" idx="12"/>
          </p:nvPr>
        </p:nvSpPr>
        <p:spPr/>
        <p:txBody>
          <a:bodyPr/>
          <a:lstStyle/>
          <a:p>
            <a:fld id="{7667722D-D77C-49D3-BE78-76C09DC4AD4C}" type="slidenum">
              <a:rPr lang="en-IN" smtClean="0"/>
              <a:t>‹#›</a:t>
            </a:fld>
            <a:endParaRPr lang="en-IN"/>
          </a:p>
        </p:txBody>
      </p:sp>
    </p:spTree>
    <p:extLst>
      <p:ext uri="{BB962C8B-B14F-4D97-AF65-F5344CB8AC3E}">
        <p14:creationId xmlns:p14="http://schemas.microsoft.com/office/powerpoint/2010/main" val="1738374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E8E29-6B77-866C-56FD-A81FAE7CB1D0}"/>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923EBF46-12E7-9E57-A1CB-725102A56D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0B3D58B-E3ED-C564-9AF5-87137C2EAEF1}"/>
              </a:ext>
            </a:extLst>
          </p:cNvPr>
          <p:cNvSpPr>
            <a:spLocks noGrp="1"/>
          </p:cNvSpPr>
          <p:nvPr>
            <p:ph type="dt" sz="half" idx="10"/>
          </p:nvPr>
        </p:nvSpPr>
        <p:spPr/>
        <p:txBody>
          <a:bodyPr/>
          <a:lstStyle/>
          <a:p>
            <a:fld id="{166CED22-23E0-4E95-B22E-54024D10B9B7}" type="datetimeFigureOut">
              <a:rPr lang="en-IN" smtClean="0"/>
              <a:t>04-06-2024</a:t>
            </a:fld>
            <a:endParaRPr lang="en-IN"/>
          </a:p>
        </p:txBody>
      </p:sp>
      <p:sp>
        <p:nvSpPr>
          <p:cNvPr id="5" name="Footer Placeholder 4">
            <a:extLst>
              <a:ext uri="{FF2B5EF4-FFF2-40B4-BE49-F238E27FC236}">
                <a16:creationId xmlns:a16="http://schemas.microsoft.com/office/drawing/2014/main" id="{43714EFC-384E-A03F-DCD7-20FD9772358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58C2E2C-4478-5440-64BB-5F46D65C795C}"/>
              </a:ext>
            </a:extLst>
          </p:cNvPr>
          <p:cNvSpPr>
            <a:spLocks noGrp="1"/>
          </p:cNvSpPr>
          <p:nvPr>
            <p:ph type="sldNum" sz="quarter" idx="12"/>
          </p:nvPr>
        </p:nvSpPr>
        <p:spPr/>
        <p:txBody>
          <a:bodyPr/>
          <a:lstStyle/>
          <a:p>
            <a:fld id="{7667722D-D77C-49D3-BE78-76C09DC4AD4C}" type="slidenum">
              <a:rPr lang="en-IN" smtClean="0"/>
              <a:t>‹#›</a:t>
            </a:fld>
            <a:endParaRPr lang="en-IN"/>
          </a:p>
        </p:txBody>
      </p:sp>
    </p:spTree>
    <p:extLst>
      <p:ext uri="{BB962C8B-B14F-4D97-AF65-F5344CB8AC3E}">
        <p14:creationId xmlns:p14="http://schemas.microsoft.com/office/powerpoint/2010/main" val="3162797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C86DDD-060E-00A4-81D9-D6E8A541E8B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1D8C5293-9710-C82F-BE73-D2AA4D6B4A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5EE81F9-58E1-7ED0-7A9B-66D2F109C2DB}"/>
              </a:ext>
            </a:extLst>
          </p:cNvPr>
          <p:cNvSpPr>
            <a:spLocks noGrp="1"/>
          </p:cNvSpPr>
          <p:nvPr>
            <p:ph type="dt" sz="half" idx="10"/>
          </p:nvPr>
        </p:nvSpPr>
        <p:spPr/>
        <p:txBody>
          <a:bodyPr/>
          <a:lstStyle/>
          <a:p>
            <a:fld id="{166CED22-23E0-4E95-B22E-54024D10B9B7}" type="datetimeFigureOut">
              <a:rPr lang="en-IN" smtClean="0"/>
              <a:t>04-06-2024</a:t>
            </a:fld>
            <a:endParaRPr lang="en-IN"/>
          </a:p>
        </p:txBody>
      </p:sp>
      <p:sp>
        <p:nvSpPr>
          <p:cNvPr id="5" name="Footer Placeholder 4">
            <a:extLst>
              <a:ext uri="{FF2B5EF4-FFF2-40B4-BE49-F238E27FC236}">
                <a16:creationId xmlns:a16="http://schemas.microsoft.com/office/drawing/2014/main" id="{2E5496FC-05DA-5A8E-7898-9C45CB572A5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0AE36B6-E2A0-4054-392C-862D67D241DF}"/>
              </a:ext>
            </a:extLst>
          </p:cNvPr>
          <p:cNvSpPr>
            <a:spLocks noGrp="1"/>
          </p:cNvSpPr>
          <p:nvPr>
            <p:ph type="sldNum" sz="quarter" idx="12"/>
          </p:nvPr>
        </p:nvSpPr>
        <p:spPr/>
        <p:txBody>
          <a:bodyPr/>
          <a:lstStyle/>
          <a:p>
            <a:fld id="{7667722D-D77C-49D3-BE78-76C09DC4AD4C}" type="slidenum">
              <a:rPr lang="en-IN" smtClean="0"/>
              <a:t>‹#›</a:t>
            </a:fld>
            <a:endParaRPr lang="en-IN"/>
          </a:p>
        </p:txBody>
      </p:sp>
    </p:spTree>
    <p:extLst>
      <p:ext uri="{BB962C8B-B14F-4D97-AF65-F5344CB8AC3E}">
        <p14:creationId xmlns:p14="http://schemas.microsoft.com/office/powerpoint/2010/main" val="1425190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0ACC1-194C-B033-FC26-19239BF3CE67}"/>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A2CB002-E931-0AF7-BB22-84C954B7EE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72CA683-2B06-0059-ECBF-DA2315F443B1}"/>
              </a:ext>
            </a:extLst>
          </p:cNvPr>
          <p:cNvSpPr>
            <a:spLocks noGrp="1"/>
          </p:cNvSpPr>
          <p:nvPr>
            <p:ph type="dt" sz="half" idx="10"/>
          </p:nvPr>
        </p:nvSpPr>
        <p:spPr/>
        <p:txBody>
          <a:bodyPr/>
          <a:lstStyle/>
          <a:p>
            <a:fld id="{166CED22-23E0-4E95-B22E-54024D10B9B7}" type="datetimeFigureOut">
              <a:rPr lang="en-IN" smtClean="0"/>
              <a:t>04-06-2024</a:t>
            </a:fld>
            <a:endParaRPr lang="en-IN"/>
          </a:p>
        </p:txBody>
      </p:sp>
      <p:sp>
        <p:nvSpPr>
          <p:cNvPr id="5" name="Footer Placeholder 4">
            <a:extLst>
              <a:ext uri="{FF2B5EF4-FFF2-40B4-BE49-F238E27FC236}">
                <a16:creationId xmlns:a16="http://schemas.microsoft.com/office/drawing/2014/main" id="{66772C30-9F07-A47B-7C80-997003F7DBC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F206EC3-3AA2-ECE1-FA2A-DF322BF0ED84}"/>
              </a:ext>
            </a:extLst>
          </p:cNvPr>
          <p:cNvSpPr>
            <a:spLocks noGrp="1"/>
          </p:cNvSpPr>
          <p:nvPr>
            <p:ph type="sldNum" sz="quarter" idx="12"/>
          </p:nvPr>
        </p:nvSpPr>
        <p:spPr/>
        <p:txBody>
          <a:bodyPr/>
          <a:lstStyle/>
          <a:p>
            <a:fld id="{7667722D-D77C-49D3-BE78-76C09DC4AD4C}" type="slidenum">
              <a:rPr lang="en-IN" smtClean="0"/>
              <a:t>‹#›</a:t>
            </a:fld>
            <a:endParaRPr lang="en-IN"/>
          </a:p>
        </p:txBody>
      </p:sp>
    </p:spTree>
    <p:extLst>
      <p:ext uri="{BB962C8B-B14F-4D97-AF65-F5344CB8AC3E}">
        <p14:creationId xmlns:p14="http://schemas.microsoft.com/office/powerpoint/2010/main" val="1668834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3C7E0-8AEB-62E7-5EB8-A2F99A8B6A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ECA5312F-B6DA-4379-05A6-CFCA2FC248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74828D-B1A1-FBC8-0754-6C7886337FAC}"/>
              </a:ext>
            </a:extLst>
          </p:cNvPr>
          <p:cNvSpPr>
            <a:spLocks noGrp="1"/>
          </p:cNvSpPr>
          <p:nvPr>
            <p:ph type="dt" sz="half" idx="10"/>
          </p:nvPr>
        </p:nvSpPr>
        <p:spPr/>
        <p:txBody>
          <a:bodyPr/>
          <a:lstStyle/>
          <a:p>
            <a:fld id="{166CED22-23E0-4E95-B22E-54024D10B9B7}" type="datetimeFigureOut">
              <a:rPr lang="en-IN" smtClean="0"/>
              <a:t>04-06-2024</a:t>
            </a:fld>
            <a:endParaRPr lang="en-IN"/>
          </a:p>
        </p:txBody>
      </p:sp>
      <p:sp>
        <p:nvSpPr>
          <p:cNvPr id="5" name="Footer Placeholder 4">
            <a:extLst>
              <a:ext uri="{FF2B5EF4-FFF2-40B4-BE49-F238E27FC236}">
                <a16:creationId xmlns:a16="http://schemas.microsoft.com/office/drawing/2014/main" id="{56D040B6-47C0-B4A1-1730-2ADF6E0EB6E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6632A96F-DCDA-E29E-1965-9D7562E11A12}"/>
              </a:ext>
            </a:extLst>
          </p:cNvPr>
          <p:cNvSpPr>
            <a:spLocks noGrp="1"/>
          </p:cNvSpPr>
          <p:nvPr>
            <p:ph type="sldNum" sz="quarter" idx="12"/>
          </p:nvPr>
        </p:nvSpPr>
        <p:spPr/>
        <p:txBody>
          <a:bodyPr/>
          <a:lstStyle/>
          <a:p>
            <a:fld id="{7667722D-D77C-49D3-BE78-76C09DC4AD4C}" type="slidenum">
              <a:rPr lang="en-IN" smtClean="0"/>
              <a:t>‹#›</a:t>
            </a:fld>
            <a:endParaRPr lang="en-IN"/>
          </a:p>
        </p:txBody>
      </p:sp>
    </p:spTree>
    <p:extLst>
      <p:ext uri="{BB962C8B-B14F-4D97-AF65-F5344CB8AC3E}">
        <p14:creationId xmlns:p14="http://schemas.microsoft.com/office/powerpoint/2010/main" val="93284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0EDAA-20B4-2944-AF45-0DD74F4335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0C1C5CE6-9633-AACD-74BD-B2E938F2D4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47BF4A1-382D-380F-7D19-9C3F8CA30F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92046C51-2F66-5509-86B3-3DD370388984}"/>
              </a:ext>
            </a:extLst>
          </p:cNvPr>
          <p:cNvSpPr>
            <a:spLocks noGrp="1"/>
          </p:cNvSpPr>
          <p:nvPr>
            <p:ph type="dt" sz="half" idx="10"/>
          </p:nvPr>
        </p:nvSpPr>
        <p:spPr/>
        <p:txBody>
          <a:bodyPr/>
          <a:lstStyle/>
          <a:p>
            <a:fld id="{166CED22-23E0-4E95-B22E-54024D10B9B7}" type="datetimeFigureOut">
              <a:rPr lang="en-IN" smtClean="0"/>
              <a:t>04-06-2024</a:t>
            </a:fld>
            <a:endParaRPr lang="en-IN"/>
          </a:p>
        </p:txBody>
      </p:sp>
      <p:sp>
        <p:nvSpPr>
          <p:cNvPr id="6" name="Footer Placeholder 5">
            <a:extLst>
              <a:ext uri="{FF2B5EF4-FFF2-40B4-BE49-F238E27FC236}">
                <a16:creationId xmlns:a16="http://schemas.microsoft.com/office/drawing/2014/main" id="{30524522-FB8F-FC40-016C-08A4C995ADB2}"/>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EE1D49E-B2D0-7DCA-F5F8-3CE221481A81}"/>
              </a:ext>
            </a:extLst>
          </p:cNvPr>
          <p:cNvSpPr>
            <a:spLocks noGrp="1"/>
          </p:cNvSpPr>
          <p:nvPr>
            <p:ph type="sldNum" sz="quarter" idx="12"/>
          </p:nvPr>
        </p:nvSpPr>
        <p:spPr/>
        <p:txBody>
          <a:bodyPr/>
          <a:lstStyle/>
          <a:p>
            <a:fld id="{7667722D-D77C-49D3-BE78-76C09DC4AD4C}" type="slidenum">
              <a:rPr lang="en-IN" smtClean="0"/>
              <a:t>‹#›</a:t>
            </a:fld>
            <a:endParaRPr lang="en-IN"/>
          </a:p>
        </p:txBody>
      </p:sp>
    </p:spTree>
    <p:extLst>
      <p:ext uri="{BB962C8B-B14F-4D97-AF65-F5344CB8AC3E}">
        <p14:creationId xmlns:p14="http://schemas.microsoft.com/office/powerpoint/2010/main" val="1353963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F40AE-3E8B-CD0F-2D29-13EAF2FBCF82}"/>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7C0A600D-8663-C5FD-8349-622485C897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360CDC-82CA-8327-9EC3-3762387916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4B9482ED-2311-482B-3FB2-8BED9BD511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DE5DC0-D7A4-093C-8298-E8F4A26522B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322586D5-7C68-1FA5-8B6D-55F4370A2FF0}"/>
              </a:ext>
            </a:extLst>
          </p:cNvPr>
          <p:cNvSpPr>
            <a:spLocks noGrp="1"/>
          </p:cNvSpPr>
          <p:nvPr>
            <p:ph type="dt" sz="half" idx="10"/>
          </p:nvPr>
        </p:nvSpPr>
        <p:spPr/>
        <p:txBody>
          <a:bodyPr/>
          <a:lstStyle/>
          <a:p>
            <a:fld id="{166CED22-23E0-4E95-B22E-54024D10B9B7}" type="datetimeFigureOut">
              <a:rPr lang="en-IN" smtClean="0"/>
              <a:t>04-06-2024</a:t>
            </a:fld>
            <a:endParaRPr lang="en-IN"/>
          </a:p>
        </p:txBody>
      </p:sp>
      <p:sp>
        <p:nvSpPr>
          <p:cNvPr id="8" name="Footer Placeholder 7">
            <a:extLst>
              <a:ext uri="{FF2B5EF4-FFF2-40B4-BE49-F238E27FC236}">
                <a16:creationId xmlns:a16="http://schemas.microsoft.com/office/drawing/2014/main" id="{C29709DB-AEE8-B3C1-E2D8-84B596777E3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F3D93D9-3F8A-065C-8C99-1987CB69EC8F}"/>
              </a:ext>
            </a:extLst>
          </p:cNvPr>
          <p:cNvSpPr>
            <a:spLocks noGrp="1"/>
          </p:cNvSpPr>
          <p:nvPr>
            <p:ph type="sldNum" sz="quarter" idx="12"/>
          </p:nvPr>
        </p:nvSpPr>
        <p:spPr/>
        <p:txBody>
          <a:bodyPr/>
          <a:lstStyle/>
          <a:p>
            <a:fld id="{7667722D-D77C-49D3-BE78-76C09DC4AD4C}" type="slidenum">
              <a:rPr lang="en-IN" smtClean="0"/>
              <a:t>‹#›</a:t>
            </a:fld>
            <a:endParaRPr lang="en-IN"/>
          </a:p>
        </p:txBody>
      </p:sp>
    </p:spTree>
    <p:extLst>
      <p:ext uri="{BB962C8B-B14F-4D97-AF65-F5344CB8AC3E}">
        <p14:creationId xmlns:p14="http://schemas.microsoft.com/office/powerpoint/2010/main" val="3192758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4780F-AF35-AE1C-8B89-C0E320C91DA4}"/>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49D644FE-721A-2106-141D-F0C361823E79}"/>
              </a:ext>
            </a:extLst>
          </p:cNvPr>
          <p:cNvSpPr>
            <a:spLocks noGrp="1"/>
          </p:cNvSpPr>
          <p:nvPr>
            <p:ph type="dt" sz="half" idx="10"/>
          </p:nvPr>
        </p:nvSpPr>
        <p:spPr/>
        <p:txBody>
          <a:bodyPr/>
          <a:lstStyle/>
          <a:p>
            <a:fld id="{166CED22-23E0-4E95-B22E-54024D10B9B7}" type="datetimeFigureOut">
              <a:rPr lang="en-IN" smtClean="0"/>
              <a:t>04-06-2024</a:t>
            </a:fld>
            <a:endParaRPr lang="en-IN"/>
          </a:p>
        </p:txBody>
      </p:sp>
      <p:sp>
        <p:nvSpPr>
          <p:cNvPr id="4" name="Footer Placeholder 3">
            <a:extLst>
              <a:ext uri="{FF2B5EF4-FFF2-40B4-BE49-F238E27FC236}">
                <a16:creationId xmlns:a16="http://schemas.microsoft.com/office/drawing/2014/main" id="{58EAB998-9C44-4CAC-2039-7D2624D6475A}"/>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8128DDBF-7A90-F1B3-FF47-0B32BC0B51F7}"/>
              </a:ext>
            </a:extLst>
          </p:cNvPr>
          <p:cNvSpPr>
            <a:spLocks noGrp="1"/>
          </p:cNvSpPr>
          <p:nvPr>
            <p:ph type="sldNum" sz="quarter" idx="12"/>
          </p:nvPr>
        </p:nvSpPr>
        <p:spPr/>
        <p:txBody>
          <a:bodyPr/>
          <a:lstStyle/>
          <a:p>
            <a:fld id="{7667722D-D77C-49D3-BE78-76C09DC4AD4C}" type="slidenum">
              <a:rPr lang="en-IN" smtClean="0"/>
              <a:t>‹#›</a:t>
            </a:fld>
            <a:endParaRPr lang="en-IN"/>
          </a:p>
        </p:txBody>
      </p:sp>
    </p:spTree>
    <p:extLst>
      <p:ext uri="{BB962C8B-B14F-4D97-AF65-F5344CB8AC3E}">
        <p14:creationId xmlns:p14="http://schemas.microsoft.com/office/powerpoint/2010/main" val="2685002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C900B3-1C10-2860-3AF1-F600DAA4B2BA}"/>
              </a:ext>
            </a:extLst>
          </p:cNvPr>
          <p:cNvSpPr>
            <a:spLocks noGrp="1"/>
          </p:cNvSpPr>
          <p:nvPr>
            <p:ph type="dt" sz="half" idx="10"/>
          </p:nvPr>
        </p:nvSpPr>
        <p:spPr/>
        <p:txBody>
          <a:bodyPr/>
          <a:lstStyle/>
          <a:p>
            <a:fld id="{166CED22-23E0-4E95-B22E-54024D10B9B7}" type="datetimeFigureOut">
              <a:rPr lang="en-IN" smtClean="0"/>
              <a:t>04-06-2024</a:t>
            </a:fld>
            <a:endParaRPr lang="en-IN"/>
          </a:p>
        </p:txBody>
      </p:sp>
      <p:sp>
        <p:nvSpPr>
          <p:cNvPr id="3" name="Footer Placeholder 2">
            <a:extLst>
              <a:ext uri="{FF2B5EF4-FFF2-40B4-BE49-F238E27FC236}">
                <a16:creationId xmlns:a16="http://schemas.microsoft.com/office/drawing/2014/main" id="{522E16E4-308B-BE67-2C6B-669F338F6B55}"/>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3FAF3C38-A314-C353-1132-E508BEEE34BA}"/>
              </a:ext>
            </a:extLst>
          </p:cNvPr>
          <p:cNvSpPr>
            <a:spLocks noGrp="1"/>
          </p:cNvSpPr>
          <p:nvPr>
            <p:ph type="sldNum" sz="quarter" idx="12"/>
          </p:nvPr>
        </p:nvSpPr>
        <p:spPr/>
        <p:txBody>
          <a:bodyPr/>
          <a:lstStyle/>
          <a:p>
            <a:fld id="{7667722D-D77C-49D3-BE78-76C09DC4AD4C}" type="slidenum">
              <a:rPr lang="en-IN" smtClean="0"/>
              <a:t>‹#›</a:t>
            </a:fld>
            <a:endParaRPr lang="en-IN"/>
          </a:p>
        </p:txBody>
      </p:sp>
    </p:spTree>
    <p:extLst>
      <p:ext uri="{BB962C8B-B14F-4D97-AF65-F5344CB8AC3E}">
        <p14:creationId xmlns:p14="http://schemas.microsoft.com/office/powerpoint/2010/main" val="3341790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5C39E-2950-B45F-403A-ED3C4D10FF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77AE4E59-EE52-73DE-D798-8A290A599C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43CB5434-643B-E1B9-176E-EB7AD8B0D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3B7189-1CE1-E0E9-FB00-DB5F10E38233}"/>
              </a:ext>
            </a:extLst>
          </p:cNvPr>
          <p:cNvSpPr>
            <a:spLocks noGrp="1"/>
          </p:cNvSpPr>
          <p:nvPr>
            <p:ph type="dt" sz="half" idx="10"/>
          </p:nvPr>
        </p:nvSpPr>
        <p:spPr/>
        <p:txBody>
          <a:bodyPr/>
          <a:lstStyle/>
          <a:p>
            <a:fld id="{166CED22-23E0-4E95-B22E-54024D10B9B7}" type="datetimeFigureOut">
              <a:rPr lang="en-IN" smtClean="0"/>
              <a:t>04-06-2024</a:t>
            </a:fld>
            <a:endParaRPr lang="en-IN"/>
          </a:p>
        </p:txBody>
      </p:sp>
      <p:sp>
        <p:nvSpPr>
          <p:cNvPr id="6" name="Footer Placeholder 5">
            <a:extLst>
              <a:ext uri="{FF2B5EF4-FFF2-40B4-BE49-F238E27FC236}">
                <a16:creationId xmlns:a16="http://schemas.microsoft.com/office/drawing/2014/main" id="{B621E0A3-0984-4004-9F6F-3A93BFB60EFA}"/>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779FD795-FD53-236F-1FFB-963B710181DD}"/>
              </a:ext>
            </a:extLst>
          </p:cNvPr>
          <p:cNvSpPr>
            <a:spLocks noGrp="1"/>
          </p:cNvSpPr>
          <p:nvPr>
            <p:ph type="sldNum" sz="quarter" idx="12"/>
          </p:nvPr>
        </p:nvSpPr>
        <p:spPr/>
        <p:txBody>
          <a:bodyPr/>
          <a:lstStyle/>
          <a:p>
            <a:fld id="{7667722D-D77C-49D3-BE78-76C09DC4AD4C}" type="slidenum">
              <a:rPr lang="en-IN" smtClean="0"/>
              <a:t>‹#›</a:t>
            </a:fld>
            <a:endParaRPr lang="en-IN"/>
          </a:p>
        </p:txBody>
      </p:sp>
    </p:spTree>
    <p:extLst>
      <p:ext uri="{BB962C8B-B14F-4D97-AF65-F5344CB8AC3E}">
        <p14:creationId xmlns:p14="http://schemas.microsoft.com/office/powerpoint/2010/main" val="1494248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6BE76-7817-32EF-2358-B1E634A50E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93B1A069-4D70-CF49-28BD-4B7D5A94FC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1206BE99-4978-1D36-EBA9-98F48D3919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08A50B-0D03-E1A5-980B-28D733DCD06F}"/>
              </a:ext>
            </a:extLst>
          </p:cNvPr>
          <p:cNvSpPr>
            <a:spLocks noGrp="1"/>
          </p:cNvSpPr>
          <p:nvPr>
            <p:ph type="dt" sz="half" idx="10"/>
          </p:nvPr>
        </p:nvSpPr>
        <p:spPr/>
        <p:txBody>
          <a:bodyPr/>
          <a:lstStyle/>
          <a:p>
            <a:fld id="{166CED22-23E0-4E95-B22E-54024D10B9B7}" type="datetimeFigureOut">
              <a:rPr lang="en-IN" smtClean="0"/>
              <a:t>04-06-2024</a:t>
            </a:fld>
            <a:endParaRPr lang="en-IN"/>
          </a:p>
        </p:txBody>
      </p:sp>
      <p:sp>
        <p:nvSpPr>
          <p:cNvPr id="6" name="Footer Placeholder 5">
            <a:extLst>
              <a:ext uri="{FF2B5EF4-FFF2-40B4-BE49-F238E27FC236}">
                <a16:creationId xmlns:a16="http://schemas.microsoft.com/office/drawing/2014/main" id="{771CC7EB-353E-F7BF-7EE1-661B3FAB0A3B}"/>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26A1FBA6-5507-24CF-A632-9DF65242D335}"/>
              </a:ext>
            </a:extLst>
          </p:cNvPr>
          <p:cNvSpPr>
            <a:spLocks noGrp="1"/>
          </p:cNvSpPr>
          <p:nvPr>
            <p:ph type="sldNum" sz="quarter" idx="12"/>
          </p:nvPr>
        </p:nvSpPr>
        <p:spPr/>
        <p:txBody>
          <a:bodyPr/>
          <a:lstStyle/>
          <a:p>
            <a:fld id="{7667722D-D77C-49D3-BE78-76C09DC4AD4C}" type="slidenum">
              <a:rPr lang="en-IN" smtClean="0"/>
              <a:t>‹#›</a:t>
            </a:fld>
            <a:endParaRPr lang="en-IN"/>
          </a:p>
        </p:txBody>
      </p:sp>
    </p:spTree>
    <p:extLst>
      <p:ext uri="{BB962C8B-B14F-4D97-AF65-F5344CB8AC3E}">
        <p14:creationId xmlns:p14="http://schemas.microsoft.com/office/powerpoint/2010/main" val="233093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CB7873-7279-88B4-334D-A874EF70C8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D1BC1A1A-08C1-CC98-BF43-7EC322A554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88C97AB-2067-A56B-BCAF-6B5B9EDF0F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6CED22-23E0-4E95-B22E-54024D10B9B7}" type="datetimeFigureOut">
              <a:rPr lang="en-IN" smtClean="0"/>
              <a:t>04-06-2024</a:t>
            </a:fld>
            <a:endParaRPr lang="en-IN"/>
          </a:p>
        </p:txBody>
      </p:sp>
      <p:sp>
        <p:nvSpPr>
          <p:cNvPr id="5" name="Footer Placeholder 4">
            <a:extLst>
              <a:ext uri="{FF2B5EF4-FFF2-40B4-BE49-F238E27FC236}">
                <a16:creationId xmlns:a16="http://schemas.microsoft.com/office/drawing/2014/main" id="{B44D3C2A-3C90-ECAB-70F2-9B940DE925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C5C608B9-1B72-0450-3879-72EB86D24C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67722D-D77C-49D3-BE78-76C09DC4AD4C}" type="slidenum">
              <a:rPr lang="en-IN" smtClean="0"/>
              <a:t>‹#›</a:t>
            </a:fld>
            <a:endParaRPr lang="en-IN"/>
          </a:p>
        </p:txBody>
      </p:sp>
    </p:spTree>
    <p:extLst>
      <p:ext uri="{BB962C8B-B14F-4D97-AF65-F5344CB8AC3E}">
        <p14:creationId xmlns:p14="http://schemas.microsoft.com/office/powerpoint/2010/main" val="14219536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25.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2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24.jp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notesSlide" Target="../notesSlides/notesSlide33.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6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media" Target="../media/media5.mp4"/><Relationship Id="rId7" Type="http://schemas.openxmlformats.org/officeDocument/2006/relationships/image" Target="../media/image34.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notesSlide" Target="../notesSlides/notesSlide38.xml"/><Relationship Id="rId5" Type="http://schemas.openxmlformats.org/officeDocument/2006/relationships/slideLayout" Target="../slideLayouts/slideLayout7.xml"/><Relationship Id="rId4" Type="http://schemas.openxmlformats.org/officeDocument/2006/relationships/video" Target="../media/media5.mp4"/></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39.png"/><Relationship Id="rId5" Type="http://schemas.openxmlformats.org/officeDocument/2006/relationships/image" Target="../media/image38.jpg"/><Relationship Id="rId4" Type="http://schemas.openxmlformats.org/officeDocument/2006/relationships/notesSlide" Target="../notesSlides/notesSlide43.xml"/></Relationships>
</file>

<file path=ppt/slides/_rels/slide7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image" Target="../media/image47.png"/><Relationship Id="rId3" Type="http://schemas.microsoft.com/office/2007/relationships/media" Target="../media/media8.mp4"/><Relationship Id="rId7" Type="http://schemas.openxmlformats.org/officeDocument/2006/relationships/image" Target="../media/image46.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notesSlide" Target="../notesSlides/notesSlide48.xml"/><Relationship Id="rId5" Type="http://schemas.openxmlformats.org/officeDocument/2006/relationships/slideLayout" Target="../slideLayouts/slideLayout7.xml"/><Relationship Id="rId4" Type="http://schemas.openxmlformats.org/officeDocument/2006/relationships/video" Target="../media/media8.mp4"/></Relationships>
</file>

<file path=ppt/slides/_rels/slide8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49.jp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55.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58.jpg"/><Relationship Id="rId4" Type="http://schemas.openxmlformats.org/officeDocument/2006/relationships/image" Target="../media/image57.jp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63.jpg"/><Relationship Id="rId4"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F7481-AC5A-4045-B52C-D8A534A1AF16}"/>
              </a:ext>
            </a:extLst>
          </p:cNvPr>
          <p:cNvSpPr>
            <a:spLocks noGrp="1"/>
          </p:cNvSpPr>
          <p:nvPr>
            <p:ph type="ctrTitle"/>
          </p:nvPr>
        </p:nvSpPr>
        <p:spPr>
          <a:xfrm>
            <a:off x="1441807" y="1998324"/>
            <a:ext cx="9144000" cy="2387600"/>
          </a:xfrm>
        </p:spPr>
        <p:txBody>
          <a:bodyPr>
            <a:normAutofit fontScale="90000"/>
          </a:bodyPr>
          <a:lstStyle/>
          <a:p>
            <a:r>
              <a:rPr lang="en-US" dirty="0">
                <a:latin typeface="Tw Cen MT" panose="020B0602020104020603" pitchFamily="34" charset="0"/>
              </a:rPr>
              <a:t>Cardiac MRI- Basics and </a:t>
            </a:r>
            <a:r>
              <a:rPr lang="en-US">
                <a:latin typeface="Tw Cen MT" panose="020B0602020104020603" pitchFamily="34" charset="0"/>
              </a:rPr>
              <a:t>its application </a:t>
            </a:r>
            <a:r>
              <a:rPr lang="en-US" dirty="0">
                <a:latin typeface="Tw Cen MT" panose="020B0602020104020603" pitchFamily="34" charset="0"/>
              </a:rPr>
              <a:t>in cardiomyopathy</a:t>
            </a:r>
            <a:endParaRPr lang="en-IN" dirty="0">
              <a:latin typeface="Tw Cen MT" panose="020B0602020104020603" pitchFamily="34" charset="0"/>
            </a:endParaRPr>
          </a:p>
        </p:txBody>
      </p:sp>
    </p:spTree>
    <p:extLst>
      <p:ext uri="{BB962C8B-B14F-4D97-AF65-F5344CB8AC3E}">
        <p14:creationId xmlns:p14="http://schemas.microsoft.com/office/powerpoint/2010/main" val="3780905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82E28-1BBE-C1EB-20CF-8F2A240EC8B9}"/>
              </a:ext>
            </a:extLst>
          </p:cNvPr>
          <p:cNvSpPr>
            <a:spLocks noGrp="1"/>
          </p:cNvSpPr>
          <p:nvPr>
            <p:ph type="title"/>
          </p:nvPr>
        </p:nvSpPr>
        <p:spPr/>
        <p:txBody>
          <a:bodyPr/>
          <a:lstStyle/>
          <a:p>
            <a:r>
              <a:rPr lang="en-IN" dirty="0">
                <a:solidFill>
                  <a:schemeClr val="accent2"/>
                </a:solidFill>
                <a:latin typeface="Tw Cen MT" panose="020B0602020104020603" pitchFamily="34" charset="0"/>
              </a:rPr>
              <a:t>RF pulse</a:t>
            </a:r>
          </a:p>
        </p:txBody>
      </p:sp>
      <p:pic>
        <p:nvPicPr>
          <p:cNvPr id="5" name="Content Placeholder 4">
            <a:extLst>
              <a:ext uri="{FF2B5EF4-FFF2-40B4-BE49-F238E27FC236}">
                <a16:creationId xmlns:a16="http://schemas.microsoft.com/office/drawing/2014/main" id="{942C01D3-1448-2DF7-1503-1905BE5592E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33811" y="1113818"/>
            <a:ext cx="6524377" cy="5434637"/>
          </a:xfrm>
        </p:spPr>
      </p:pic>
      <p:sp>
        <p:nvSpPr>
          <p:cNvPr id="3" name="TextBox 2">
            <a:extLst>
              <a:ext uri="{FF2B5EF4-FFF2-40B4-BE49-F238E27FC236}">
                <a16:creationId xmlns:a16="http://schemas.microsoft.com/office/drawing/2014/main" id="{AFDA9D04-91DB-6F3A-549A-67E188E7329C}"/>
              </a:ext>
            </a:extLst>
          </p:cNvPr>
          <p:cNvSpPr txBox="1"/>
          <p:nvPr/>
        </p:nvSpPr>
        <p:spPr>
          <a:xfrm>
            <a:off x="7488161" y="6456380"/>
            <a:ext cx="1647262" cy="338554"/>
          </a:xfrm>
          <a:prstGeom prst="rect">
            <a:avLst/>
          </a:prstGeom>
          <a:noFill/>
        </p:spPr>
        <p:txBody>
          <a:bodyPr wrap="square" rtlCol="0">
            <a:spAutoFit/>
          </a:bodyPr>
          <a:lstStyle/>
          <a:p>
            <a:pPr algn="ctr"/>
            <a:r>
              <a:rPr lang="en-IN" sz="1600" dirty="0"/>
              <a:t>Inversion  pulse</a:t>
            </a:r>
          </a:p>
        </p:txBody>
      </p:sp>
      <p:sp>
        <p:nvSpPr>
          <p:cNvPr id="4" name="TextBox 3">
            <a:extLst>
              <a:ext uri="{FF2B5EF4-FFF2-40B4-BE49-F238E27FC236}">
                <a16:creationId xmlns:a16="http://schemas.microsoft.com/office/drawing/2014/main" id="{AD5C23B6-0062-6EF3-3342-056A1C4A45DB}"/>
              </a:ext>
            </a:extLst>
          </p:cNvPr>
          <p:cNvSpPr txBox="1"/>
          <p:nvPr/>
        </p:nvSpPr>
        <p:spPr>
          <a:xfrm>
            <a:off x="5135836" y="6456380"/>
            <a:ext cx="1647262" cy="338554"/>
          </a:xfrm>
          <a:prstGeom prst="rect">
            <a:avLst/>
          </a:prstGeom>
          <a:noFill/>
        </p:spPr>
        <p:txBody>
          <a:bodyPr wrap="square" rtlCol="0">
            <a:spAutoFit/>
          </a:bodyPr>
          <a:lstStyle/>
          <a:p>
            <a:pPr algn="ctr"/>
            <a:r>
              <a:rPr lang="en-IN" sz="1600" dirty="0"/>
              <a:t>Saturation pulse</a:t>
            </a:r>
          </a:p>
        </p:txBody>
      </p:sp>
    </p:spTree>
    <p:extLst>
      <p:ext uri="{BB962C8B-B14F-4D97-AF65-F5344CB8AC3E}">
        <p14:creationId xmlns:p14="http://schemas.microsoft.com/office/powerpoint/2010/main" val="280788992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EC017B-4C0F-416D-F654-D2E484E891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6113" y="985514"/>
            <a:ext cx="6925763" cy="5107061"/>
          </a:xfrm>
          <a:prstGeom prst="rect">
            <a:avLst/>
          </a:prstGeom>
        </p:spPr>
      </p:pic>
    </p:spTree>
    <p:extLst>
      <p:ext uri="{BB962C8B-B14F-4D97-AF65-F5344CB8AC3E}">
        <p14:creationId xmlns:p14="http://schemas.microsoft.com/office/powerpoint/2010/main" val="96053894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51ACD-6947-E451-2A2C-EF9F66EAB736}"/>
              </a:ext>
            </a:extLst>
          </p:cNvPr>
          <p:cNvSpPr>
            <a:spLocks noGrp="1"/>
          </p:cNvSpPr>
          <p:nvPr>
            <p:ph type="title"/>
          </p:nvPr>
        </p:nvSpPr>
        <p:spPr/>
        <p:txBody>
          <a:bodyPr/>
          <a:lstStyle/>
          <a:p>
            <a:r>
              <a:rPr lang="en-IN" dirty="0">
                <a:solidFill>
                  <a:schemeClr val="accent2"/>
                </a:solidFill>
                <a:latin typeface="Tw Cen MT" panose="020B0602020104020603" pitchFamily="34" charset="0"/>
              </a:rPr>
              <a:t>Conclusion</a:t>
            </a:r>
          </a:p>
        </p:txBody>
      </p:sp>
      <p:sp>
        <p:nvSpPr>
          <p:cNvPr id="3" name="Content Placeholder 2">
            <a:extLst>
              <a:ext uri="{FF2B5EF4-FFF2-40B4-BE49-F238E27FC236}">
                <a16:creationId xmlns:a16="http://schemas.microsoft.com/office/drawing/2014/main" id="{9013DC9E-F0E0-BA91-AFAD-3FBF3C683523}"/>
              </a:ext>
            </a:extLst>
          </p:cNvPr>
          <p:cNvSpPr>
            <a:spLocks noGrp="1"/>
          </p:cNvSpPr>
          <p:nvPr>
            <p:ph idx="1"/>
          </p:nvPr>
        </p:nvSpPr>
        <p:spPr/>
        <p:txBody>
          <a:bodyPr>
            <a:normAutofit/>
          </a:bodyPr>
          <a:lstStyle/>
          <a:p>
            <a:pPr>
              <a:lnSpc>
                <a:spcPct val="150000"/>
              </a:lnSpc>
            </a:pPr>
            <a:r>
              <a:rPr lang="en-IN" sz="2400" dirty="0"/>
              <a:t>CMR provides precise assessment of ventricular function and tissue characterization in a single examination</a:t>
            </a:r>
          </a:p>
          <a:p>
            <a:pPr>
              <a:lnSpc>
                <a:spcPct val="150000"/>
              </a:lnSpc>
            </a:pPr>
            <a:r>
              <a:rPr lang="en-IN" sz="2400" dirty="0"/>
              <a:t>Indication prior to imaging</a:t>
            </a:r>
          </a:p>
          <a:p>
            <a:pPr>
              <a:lnSpc>
                <a:spcPct val="150000"/>
              </a:lnSpc>
            </a:pPr>
            <a:r>
              <a:rPr lang="en-IN" sz="2400" dirty="0"/>
              <a:t>Cine and LGE sequences are the pillars of CMR</a:t>
            </a:r>
          </a:p>
          <a:p>
            <a:pPr>
              <a:lnSpc>
                <a:spcPct val="150000"/>
              </a:lnSpc>
            </a:pPr>
            <a:r>
              <a:rPr lang="en-IN" sz="2400" dirty="0"/>
              <a:t>LGE CMR helps in diagnosis and prognostication of various non-ischemic cardiomyopathies</a:t>
            </a:r>
          </a:p>
        </p:txBody>
      </p:sp>
    </p:spTree>
    <p:extLst>
      <p:ext uri="{BB962C8B-B14F-4D97-AF65-F5344CB8AC3E}">
        <p14:creationId xmlns:p14="http://schemas.microsoft.com/office/powerpoint/2010/main" val="204783382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AADD8-7555-4454-B91B-EABBF8B9886C}"/>
              </a:ext>
            </a:extLst>
          </p:cNvPr>
          <p:cNvSpPr>
            <a:spLocks noGrp="1"/>
          </p:cNvSpPr>
          <p:nvPr>
            <p:ph type="ctrTitle"/>
          </p:nvPr>
        </p:nvSpPr>
        <p:spPr>
          <a:xfrm>
            <a:off x="1105359" y="1342700"/>
            <a:ext cx="9144000" cy="2387600"/>
          </a:xfrm>
        </p:spPr>
        <p:txBody>
          <a:bodyPr>
            <a:normAutofit/>
          </a:bodyPr>
          <a:lstStyle/>
          <a:p>
            <a:r>
              <a:rPr lang="en-IN" sz="5400" dirty="0">
                <a:latin typeface="Tw Cen MT" panose="020B0602020104020603" pitchFamily="34" charset="0"/>
              </a:rPr>
              <a:t>THANK YOU</a:t>
            </a:r>
          </a:p>
        </p:txBody>
      </p:sp>
    </p:spTree>
    <p:extLst>
      <p:ext uri="{BB962C8B-B14F-4D97-AF65-F5344CB8AC3E}">
        <p14:creationId xmlns:p14="http://schemas.microsoft.com/office/powerpoint/2010/main" val="1256178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5B593-285B-FEB8-883E-C024702441CD}"/>
              </a:ext>
            </a:extLst>
          </p:cNvPr>
          <p:cNvSpPr>
            <a:spLocks noGrp="1"/>
          </p:cNvSpPr>
          <p:nvPr>
            <p:ph type="title"/>
          </p:nvPr>
        </p:nvSpPr>
        <p:spPr/>
        <p:txBody>
          <a:bodyPr/>
          <a:lstStyle/>
          <a:p>
            <a:r>
              <a:rPr lang="en-IN" b="1" dirty="0">
                <a:solidFill>
                  <a:schemeClr val="accent2"/>
                </a:solidFill>
              </a:rPr>
              <a:t>Relaxation</a:t>
            </a:r>
          </a:p>
        </p:txBody>
      </p:sp>
      <p:sp>
        <p:nvSpPr>
          <p:cNvPr id="3" name="Content Placeholder 2">
            <a:extLst>
              <a:ext uri="{FF2B5EF4-FFF2-40B4-BE49-F238E27FC236}">
                <a16:creationId xmlns:a16="http://schemas.microsoft.com/office/drawing/2014/main" id="{3A97C3A2-CAEF-965C-C0C6-33FFB886D688}"/>
              </a:ext>
            </a:extLst>
          </p:cNvPr>
          <p:cNvSpPr>
            <a:spLocks noGrp="1"/>
          </p:cNvSpPr>
          <p:nvPr>
            <p:ph idx="1"/>
          </p:nvPr>
        </p:nvSpPr>
        <p:spPr/>
        <p:txBody>
          <a:bodyPr>
            <a:normAutofit fontScale="92500" lnSpcReduction="20000"/>
          </a:bodyPr>
          <a:lstStyle/>
          <a:p>
            <a:pPr>
              <a:lnSpc>
                <a:spcPct val="150000"/>
              </a:lnSpc>
            </a:pPr>
            <a:r>
              <a:rPr lang="en-IN" dirty="0"/>
              <a:t>When RF pulse is turned off, magnetisation gradually returns to its equilibrium state and becomes M</a:t>
            </a:r>
            <a:r>
              <a:rPr lang="en-IN" sz="1800" dirty="0"/>
              <a:t>0</a:t>
            </a:r>
            <a:r>
              <a:rPr lang="en-IN" dirty="0"/>
              <a:t> again</a:t>
            </a:r>
          </a:p>
          <a:p>
            <a:pPr>
              <a:lnSpc>
                <a:spcPct val="150000"/>
              </a:lnSpc>
            </a:pPr>
            <a:r>
              <a:rPr lang="en-IN" dirty="0"/>
              <a:t>The process of returning to the equilibrium state is called relaxation</a:t>
            </a:r>
          </a:p>
          <a:p>
            <a:pPr>
              <a:lnSpc>
                <a:spcPct val="150000"/>
              </a:lnSpc>
            </a:pPr>
            <a:r>
              <a:rPr lang="en-IN" dirty="0"/>
              <a:t>Magnitude of </a:t>
            </a:r>
            <a:r>
              <a:rPr lang="en-IN" dirty="0" err="1"/>
              <a:t>M</a:t>
            </a:r>
            <a:r>
              <a:rPr lang="en-IN" sz="2000" dirty="0" err="1"/>
              <a:t>z</a:t>
            </a:r>
            <a:r>
              <a:rPr lang="en-IN" dirty="0"/>
              <a:t> increases towards the magnitude of M</a:t>
            </a:r>
            <a:r>
              <a:rPr lang="en-IN" sz="1800" dirty="0"/>
              <a:t>0</a:t>
            </a:r>
            <a:r>
              <a:rPr lang="en-IN" dirty="0"/>
              <a:t>, whereas the magnitude of </a:t>
            </a:r>
            <a:r>
              <a:rPr lang="en-IN" dirty="0" err="1"/>
              <a:t>M</a:t>
            </a:r>
            <a:r>
              <a:rPr lang="en-IN" sz="2000" dirty="0" err="1"/>
              <a:t>xy</a:t>
            </a:r>
            <a:r>
              <a:rPr lang="en-IN" dirty="0"/>
              <a:t> decreases to zero</a:t>
            </a:r>
          </a:p>
          <a:p>
            <a:pPr>
              <a:lnSpc>
                <a:spcPct val="150000"/>
              </a:lnSpc>
            </a:pPr>
            <a:r>
              <a:rPr lang="en-IN" dirty="0"/>
              <a:t>Relaxation process in </a:t>
            </a:r>
            <a:r>
              <a:rPr lang="en-IN" dirty="0" err="1"/>
              <a:t>M</a:t>
            </a:r>
            <a:r>
              <a:rPr lang="en-IN" sz="2000" dirty="0" err="1"/>
              <a:t>z</a:t>
            </a:r>
            <a:r>
              <a:rPr lang="en-IN" dirty="0"/>
              <a:t> is called longitudinal relaxation</a:t>
            </a:r>
          </a:p>
          <a:p>
            <a:pPr>
              <a:lnSpc>
                <a:spcPct val="150000"/>
              </a:lnSpc>
            </a:pPr>
            <a:r>
              <a:rPr lang="en-IN" dirty="0"/>
              <a:t>Relaxation process in </a:t>
            </a:r>
            <a:r>
              <a:rPr lang="en-IN" dirty="0" err="1"/>
              <a:t>M</a:t>
            </a:r>
            <a:r>
              <a:rPr lang="en-IN" sz="2000" dirty="0" err="1"/>
              <a:t>xy</a:t>
            </a:r>
            <a:r>
              <a:rPr lang="en-IN" dirty="0"/>
              <a:t> is called transverse relaxation</a:t>
            </a:r>
          </a:p>
          <a:p>
            <a:pPr marL="0" indent="0">
              <a:buNone/>
            </a:pPr>
            <a:endParaRPr lang="en-IN" dirty="0"/>
          </a:p>
          <a:p>
            <a:endParaRPr lang="en-IN" dirty="0"/>
          </a:p>
        </p:txBody>
      </p:sp>
      <p:sp>
        <p:nvSpPr>
          <p:cNvPr id="4" name="Oval 3">
            <a:extLst>
              <a:ext uri="{FF2B5EF4-FFF2-40B4-BE49-F238E27FC236}">
                <a16:creationId xmlns:a16="http://schemas.microsoft.com/office/drawing/2014/main" id="{A04E29C6-0A65-6D50-8B97-B3D8CEE3483B}"/>
              </a:ext>
            </a:extLst>
          </p:cNvPr>
          <p:cNvSpPr/>
          <p:nvPr/>
        </p:nvSpPr>
        <p:spPr>
          <a:xfrm>
            <a:off x="7106857" y="149957"/>
            <a:ext cx="4967100" cy="160819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2400" dirty="0">
                <a:solidFill>
                  <a:schemeClr val="tx1"/>
                </a:solidFill>
              </a:rPr>
              <a:t>Longitudinal relaxation- recovery</a:t>
            </a:r>
          </a:p>
          <a:p>
            <a:pPr algn="ctr"/>
            <a:r>
              <a:rPr lang="en-IN" sz="2400" dirty="0">
                <a:solidFill>
                  <a:schemeClr val="tx1"/>
                </a:solidFill>
              </a:rPr>
              <a:t>Transverse relaxation- decay</a:t>
            </a:r>
          </a:p>
        </p:txBody>
      </p:sp>
    </p:spTree>
    <p:extLst>
      <p:ext uri="{BB962C8B-B14F-4D97-AF65-F5344CB8AC3E}">
        <p14:creationId xmlns:p14="http://schemas.microsoft.com/office/powerpoint/2010/main" val="2856687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BD5A1-9457-60DB-857C-619F8FD9DFCC}"/>
              </a:ext>
            </a:extLst>
          </p:cNvPr>
          <p:cNvSpPr>
            <a:spLocks noGrp="1"/>
          </p:cNvSpPr>
          <p:nvPr>
            <p:ph type="title"/>
          </p:nvPr>
        </p:nvSpPr>
        <p:spPr/>
        <p:txBody>
          <a:bodyPr/>
          <a:lstStyle/>
          <a:p>
            <a:r>
              <a:rPr lang="en-IN" dirty="0">
                <a:solidFill>
                  <a:schemeClr val="accent2"/>
                </a:solidFill>
                <a:latin typeface="Tw Cen MT" panose="020B0602020104020603" pitchFamily="34" charset="0"/>
              </a:rPr>
              <a:t>T1 and T2</a:t>
            </a:r>
          </a:p>
        </p:txBody>
      </p:sp>
      <p:sp>
        <p:nvSpPr>
          <p:cNvPr id="3" name="Content Placeholder 2">
            <a:extLst>
              <a:ext uri="{FF2B5EF4-FFF2-40B4-BE49-F238E27FC236}">
                <a16:creationId xmlns:a16="http://schemas.microsoft.com/office/drawing/2014/main" id="{88D6746F-8262-61C8-9B5D-E94513C6E27A}"/>
              </a:ext>
            </a:extLst>
          </p:cNvPr>
          <p:cNvSpPr>
            <a:spLocks noGrp="1"/>
          </p:cNvSpPr>
          <p:nvPr>
            <p:ph idx="1"/>
          </p:nvPr>
        </p:nvSpPr>
        <p:spPr/>
        <p:txBody>
          <a:bodyPr>
            <a:normAutofit fontScale="77500" lnSpcReduction="20000"/>
          </a:bodyPr>
          <a:lstStyle/>
          <a:p>
            <a:pPr>
              <a:lnSpc>
                <a:spcPct val="150000"/>
              </a:lnSpc>
            </a:pPr>
            <a:r>
              <a:rPr lang="en-IN" dirty="0"/>
              <a:t>The time taken for </a:t>
            </a:r>
            <a:r>
              <a:rPr lang="en-IN" dirty="0" err="1"/>
              <a:t>M</a:t>
            </a:r>
            <a:r>
              <a:rPr lang="en-IN" sz="2000" dirty="0" err="1"/>
              <a:t>z</a:t>
            </a:r>
            <a:r>
              <a:rPr lang="en-IN" dirty="0"/>
              <a:t> to increase from zero to 63% of M</a:t>
            </a:r>
            <a:r>
              <a:rPr lang="en-IN" sz="2000" dirty="0"/>
              <a:t>0</a:t>
            </a:r>
            <a:r>
              <a:rPr lang="en-IN" dirty="0"/>
              <a:t> is called T1</a:t>
            </a:r>
          </a:p>
          <a:p>
            <a:pPr>
              <a:lnSpc>
                <a:spcPct val="150000"/>
              </a:lnSpc>
            </a:pPr>
            <a:r>
              <a:rPr lang="en-IN" dirty="0"/>
              <a:t>The time taken for </a:t>
            </a:r>
            <a:r>
              <a:rPr lang="en-IN" dirty="0" err="1"/>
              <a:t>M</a:t>
            </a:r>
            <a:r>
              <a:rPr lang="en-IN" sz="2000" dirty="0" err="1"/>
              <a:t>xy</a:t>
            </a:r>
            <a:r>
              <a:rPr lang="en-IN" dirty="0"/>
              <a:t> to decrease to 37% of </a:t>
            </a:r>
            <a:r>
              <a:rPr lang="en-IN" dirty="0" err="1"/>
              <a:t>M</a:t>
            </a:r>
            <a:r>
              <a:rPr lang="en-IN" sz="2000" dirty="0" err="1"/>
              <a:t>xy</a:t>
            </a:r>
            <a:r>
              <a:rPr lang="en-IN" dirty="0"/>
              <a:t> at the beginning is called T2</a:t>
            </a:r>
          </a:p>
          <a:p>
            <a:pPr>
              <a:lnSpc>
                <a:spcPct val="150000"/>
              </a:lnSpc>
            </a:pPr>
            <a:r>
              <a:rPr lang="en-IN" dirty="0"/>
              <a:t>The length of T1 is related to the energy exchange between proton spins and its surrounding molecules (spin-lattice interaction)</a:t>
            </a:r>
          </a:p>
          <a:p>
            <a:pPr>
              <a:lnSpc>
                <a:spcPct val="150000"/>
              </a:lnSpc>
            </a:pPr>
            <a:r>
              <a:rPr lang="en-IN" dirty="0"/>
              <a:t>The length of T2 is related to the energy exchange between any two proton spins (spin-spin interaction)</a:t>
            </a:r>
          </a:p>
          <a:p>
            <a:pPr>
              <a:lnSpc>
                <a:spcPct val="150000"/>
              </a:lnSpc>
            </a:pPr>
            <a:r>
              <a:rPr lang="en-IN" dirty="0"/>
              <a:t>T1 and T2 values depend on characteristics of the tissue and their differences provide the source of image contrast in MRI</a:t>
            </a:r>
          </a:p>
        </p:txBody>
      </p:sp>
      <p:sp>
        <p:nvSpPr>
          <p:cNvPr id="4" name="Oval 3">
            <a:extLst>
              <a:ext uri="{FF2B5EF4-FFF2-40B4-BE49-F238E27FC236}">
                <a16:creationId xmlns:a16="http://schemas.microsoft.com/office/drawing/2014/main" id="{1FF5848D-B78C-1482-7EE2-5F9D593C9372}"/>
              </a:ext>
            </a:extLst>
          </p:cNvPr>
          <p:cNvSpPr/>
          <p:nvPr/>
        </p:nvSpPr>
        <p:spPr>
          <a:xfrm>
            <a:off x="8352890" y="230188"/>
            <a:ext cx="3339101" cy="1378011"/>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2400" dirty="0">
                <a:solidFill>
                  <a:schemeClr val="tx1"/>
                </a:solidFill>
              </a:rPr>
              <a:t>Decay is always faster than recovery</a:t>
            </a:r>
          </a:p>
        </p:txBody>
      </p:sp>
    </p:spTree>
    <p:extLst>
      <p:ext uri="{BB962C8B-B14F-4D97-AF65-F5344CB8AC3E}">
        <p14:creationId xmlns:p14="http://schemas.microsoft.com/office/powerpoint/2010/main" val="291434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B8585-F938-8962-90D9-AF8893450CE1}"/>
              </a:ext>
            </a:extLst>
          </p:cNvPr>
          <p:cNvSpPr>
            <a:spLocks noGrp="1"/>
          </p:cNvSpPr>
          <p:nvPr>
            <p:ph type="title"/>
          </p:nvPr>
        </p:nvSpPr>
        <p:spPr/>
        <p:txBody>
          <a:bodyPr/>
          <a:lstStyle/>
          <a:p>
            <a:r>
              <a:rPr lang="en-IN" dirty="0">
                <a:solidFill>
                  <a:schemeClr val="accent2"/>
                </a:solidFill>
                <a:latin typeface="Tw Cen MT" panose="020B0602020104020603" pitchFamily="34" charset="0"/>
              </a:rPr>
              <a:t>T1 relaxation</a:t>
            </a:r>
          </a:p>
        </p:txBody>
      </p:sp>
      <p:pic>
        <p:nvPicPr>
          <p:cNvPr id="7" name="Picture 6">
            <a:extLst>
              <a:ext uri="{FF2B5EF4-FFF2-40B4-BE49-F238E27FC236}">
                <a16:creationId xmlns:a16="http://schemas.microsoft.com/office/drawing/2014/main" id="{55F21782-8BB5-EB53-9A84-2EC215116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4209" y="1835007"/>
            <a:ext cx="7168727" cy="4545244"/>
          </a:xfrm>
          <a:prstGeom prst="rect">
            <a:avLst/>
          </a:prstGeom>
        </p:spPr>
      </p:pic>
      <p:sp>
        <p:nvSpPr>
          <p:cNvPr id="4" name="Oval 3">
            <a:extLst>
              <a:ext uri="{FF2B5EF4-FFF2-40B4-BE49-F238E27FC236}">
                <a16:creationId xmlns:a16="http://schemas.microsoft.com/office/drawing/2014/main" id="{065BFDDA-573B-FA74-8E4D-F2CD71AE8728}"/>
              </a:ext>
            </a:extLst>
          </p:cNvPr>
          <p:cNvSpPr/>
          <p:nvPr/>
        </p:nvSpPr>
        <p:spPr>
          <a:xfrm>
            <a:off x="7685070" y="230188"/>
            <a:ext cx="4006921" cy="1378011"/>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2400" dirty="0">
                <a:solidFill>
                  <a:schemeClr val="tx1"/>
                </a:solidFill>
              </a:rPr>
              <a:t>Shorter the T1, faster relaxation and return to equilibrium</a:t>
            </a:r>
          </a:p>
        </p:txBody>
      </p:sp>
    </p:spTree>
    <p:extLst>
      <p:ext uri="{BB962C8B-B14F-4D97-AF65-F5344CB8AC3E}">
        <p14:creationId xmlns:p14="http://schemas.microsoft.com/office/powerpoint/2010/main" val="592360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F1AC3-5028-3AA2-D37C-FFFBBE5B7DFD}"/>
              </a:ext>
            </a:extLst>
          </p:cNvPr>
          <p:cNvSpPr>
            <a:spLocks noGrp="1"/>
          </p:cNvSpPr>
          <p:nvPr>
            <p:ph type="title"/>
          </p:nvPr>
        </p:nvSpPr>
        <p:spPr/>
        <p:txBody>
          <a:bodyPr/>
          <a:lstStyle/>
          <a:p>
            <a:r>
              <a:rPr lang="en-IN" dirty="0">
                <a:solidFill>
                  <a:schemeClr val="accent2"/>
                </a:solidFill>
                <a:latin typeface="Tw Cen MT" panose="020B0602020104020603" pitchFamily="34" charset="0"/>
              </a:rPr>
              <a:t>T2 relaxation</a:t>
            </a:r>
          </a:p>
        </p:txBody>
      </p:sp>
      <p:sp>
        <p:nvSpPr>
          <p:cNvPr id="3" name="Content Placeholder 2">
            <a:extLst>
              <a:ext uri="{FF2B5EF4-FFF2-40B4-BE49-F238E27FC236}">
                <a16:creationId xmlns:a16="http://schemas.microsoft.com/office/drawing/2014/main" id="{E6D42F11-3E5D-3883-7B57-1ECF51FCAFF3}"/>
              </a:ext>
            </a:extLst>
          </p:cNvPr>
          <p:cNvSpPr>
            <a:spLocks noGrp="1"/>
          </p:cNvSpPr>
          <p:nvPr>
            <p:ph idx="1"/>
          </p:nvPr>
        </p:nvSpPr>
        <p:spPr/>
        <p:txBody>
          <a:bodyPr>
            <a:normAutofit fontScale="85000" lnSpcReduction="10000"/>
          </a:bodyPr>
          <a:lstStyle/>
          <a:p>
            <a:pPr>
              <a:lnSpc>
                <a:spcPct val="150000"/>
              </a:lnSpc>
            </a:pPr>
            <a:r>
              <a:rPr lang="en-IN" sz="2600" dirty="0"/>
              <a:t>Net magnetisation = sum of all magnetic moments</a:t>
            </a:r>
          </a:p>
          <a:p>
            <a:pPr>
              <a:lnSpc>
                <a:spcPct val="150000"/>
              </a:lnSpc>
            </a:pPr>
            <a:r>
              <a:rPr lang="en-IN" sz="2600" dirty="0"/>
              <a:t>In phase and out of phase</a:t>
            </a:r>
          </a:p>
          <a:p>
            <a:pPr>
              <a:lnSpc>
                <a:spcPct val="150000"/>
              </a:lnSpc>
            </a:pPr>
            <a:r>
              <a:rPr lang="en-IN" sz="2600" dirty="0"/>
              <a:t>Two physical reasons exist for the decay of the total received </a:t>
            </a:r>
            <a:r>
              <a:rPr lang="en-IN" sz="2600" dirty="0" err="1"/>
              <a:t>M</a:t>
            </a:r>
            <a:r>
              <a:rPr lang="en-IN" sz="1900" dirty="0" err="1"/>
              <a:t>xy</a:t>
            </a:r>
            <a:r>
              <a:rPr lang="en-IN" sz="2600" dirty="0"/>
              <a:t> signal:</a:t>
            </a:r>
          </a:p>
          <a:p>
            <a:pPr lvl="1">
              <a:lnSpc>
                <a:spcPct val="150000"/>
              </a:lnSpc>
            </a:pPr>
            <a:r>
              <a:rPr lang="en-IN" sz="2600" dirty="0"/>
              <a:t>Spins may dephase relative to each other due to genuine spin-spin interactions (T2)</a:t>
            </a:r>
          </a:p>
          <a:p>
            <a:pPr lvl="1">
              <a:lnSpc>
                <a:spcPct val="150000"/>
              </a:lnSpc>
            </a:pPr>
            <a:r>
              <a:rPr lang="en-IN" sz="2600" dirty="0"/>
              <a:t>Dephasing due to tissue inhomogeneity (T2’)</a:t>
            </a:r>
          </a:p>
          <a:p>
            <a:pPr>
              <a:lnSpc>
                <a:spcPct val="150000"/>
              </a:lnSpc>
            </a:pPr>
            <a:r>
              <a:rPr lang="en-IN" sz="2600" dirty="0"/>
              <a:t>The combined dephasing effect of T2 and T2’ is known as T2*</a:t>
            </a:r>
          </a:p>
          <a:p>
            <a:pPr>
              <a:lnSpc>
                <a:spcPct val="150000"/>
              </a:lnSpc>
            </a:pPr>
            <a:r>
              <a:rPr lang="en-IN" sz="2600" dirty="0"/>
              <a:t>Usually T2 time is more than T2*</a:t>
            </a:r>
          </a:p>
          <a:p>
            <a:endParaRPr lang="en-IN" dirty="0"/>
          </a:p>
        </p:txBody>
      </p:sp>
    </p:spTree>
    <p:extLst>
      <p:ext uri="{BB962C8B-B14F-4D97-AF65-F5344CB8AC3E}">
        <p14:creationId xmlns:p14="http://schemas.microsoft.com/office/powerpoint/2010/main" val="4089448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31C76-2A34-2BFC-9192-7F08DE84FDA6}"/>
              </a:ext>
            </a:extLst>
          </p:cNvPr>
          <p:cNvSpPr>
            <a:spLocks noGrp="1"/>
          </p:cNvSpPr>
          <p:nvPr>
            <p:ph type="title"/>
          </p:nvPr>
        </p:nvSpPr>
        <p:spPr/>
        <p:txBody>
          <a:bodyPr/>
          <a:lstStyle/>
          <a:p>
            <a:r>
              <a:rPr lang="en-IN" dirty="0">
                <a:solidFill>
                  <a:schemeClr val="accent2"/>
                </a:solidFill>
                <a:latin typeface="Tw Cen MT" panose="020B0602020104020603" pitchFamily="34" charset="0"/>
              </a:rPr>
              <a:t>T2 relaxation</a:t>
            </a:r>
          </a:p>
        </p:txBody>
      </p:sp>
      <p:pic>
        <p:nvPicPr>
          <p:cNvPr id="7" name="Content Placeholder 4">
            <a:extLst>
              <a:ext uri="{FF2B5EF4-FFF2-40B4-BE49-F238E27FC236}">
                <a16:creationId xmlns:a16="http://schemas.microsoft.com/office/drawing/2014/main" id="{46270251-F2E5-8966-3AB6-369EC43D993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63057" y="1579044"/>
            <a:ext cx="7076468" cy="5055221"/>
          </a:xfrm>
        </p:spPr>
      </p:pic>
    </p:spTree>
    <p:extLst>
      <p:ext uri="{BB962C8B-B14F-4D97-AF65-F5344CB8AC3E}">
        <p14:creationId xmlns:p14="http://schemas.microsoft.com/office/powerpoint/2010/main" val="42077573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A4B9B-F4CC-C771-02BA-58D0CE88C8F6}"/>
              </a:ext>
            </a:extLst>
          </p:cNvPr>
          <p:cNvSpPr>
            <a:spLocks noGrp="1"/>
          </p:cNvSpPr>
          <p:nvPr>
            <p:ph type="title"/>
          </p:nvPr>
        </p:nvSpPr>
        <p:spPr/>
        <p:txBody>
          <a:bodyPr/>
          <a:lstStyle/>
          <a:p>
            <a:r>
              <a:rPr lang="en-IN" dirty="0">
                <a:solidFill>
                  <a:schemeClr val="accent2"/>
                </a:solidFill>
                <a:latin typeface="Tw Cen MT" panose="020B0602020104020603" pitchFamily="34" charset="0"/>
              </a:rPr>
              <a:t>T2 relaxation</a:t>
            </a:r>
          </a:p>
        </p:txBody>
      </p:sp>
      <p:pic>
        <p:nvPicPr>
          <p:cNvPr id="5" name="Content Placeholder 4">
            <a:extLst>
              <a:ext uri="{FF2B5EF4-FFF2-40B4-BE49-F238E27FC236}">
                <a16:creationId xmlns:a16="http://schemas.microsoft.com/office/drawing/2014/main" id="{0DFF7748-DAC9-FBBE-84B7-F0FC1D54457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73772" y="1318967"/>
            <a:ext cx="7044455" cy="5539033"/>
          </a:xfrm>
        </p:spPr>
      </p:pic>
    </p:spTree>
    <p:extLst>
      <p:ext uri="{BB962C8B-B14F-4D97-AF65-F5344CB8AC3E}">
        <p14:creationId xmlns:p14="http://schemas.microsoft.com/office/powerpoint/2010/main" val="17583006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3E750-6814-C34D-C6F3-A9D164DBAB55}"/>
              </a:ext>
            </a:extLst>
          </p:cNvPr>
          <p:cNvSpPr>
            <a:spLocks noGrp="1"/>
          </p:cNvSpPr>
          <p:nvPr>
            <p:ph type="title"/>
          </p:nvPr>
        </p:nvSpPr>
        <p:spPr/>
        <p:txBody>
          <a:bodyPr/>
          <a:lstStyle/>
          <a:p>
            <a:r>
              <a:rPr lang="en-IN" dirty="0">
                <a:solidFill>
                  <a:schemeClr val="accent2"/>
                </a:solidFill>
                <a:latin typeface="Tw Cen MT" panose="020B0602020104020603" pitchFamily="34" charset="0"/>
              </a:rPr>
              <a:t>Significance of T1 and T2 values</a:t>
            </a:r>
          </a:p>
        </p:txBody>
      </p:sp>
      <p:sp>
        <p:nvSpPr>
          <p:cNvPr id="3" name="Content Placeholder 2">
            <a:extLst>
              <a:ext uri="{FF2B5EF4-FFF2-40B4-BE49-F238E27FC236}">
                <a16:creationId xmlns:a16="http://schemas.microsoft.com/office/drawing/2014/main" id="{2B786E45-AD83-2382-0BA1-37659DB7B38A}"/>
              </a:ext>
            </a:extLst>
          </p:cNvPr>
          <p:cNvSpPr>
            <a:spLocks noGrp="1"/>
          </p:cNvSpPr>
          <p:nvPr>
            <p:ph sz="half" idx="1"/>
          </p:nvPr>
        </p:nvSpPr>
        <p:spPr/>
        <p:txBody>
          <a:bodyPr/>
          <a:lstStyle/>
          <a:p>
            <a:pPr>
              <a:lnSpc>
                <a:spcPct val="150000"/>
              </a:lnSpc>
            </a:pPr>
            <a:r>
              <a:rPr lang="en-IN" sz="2400" dirty="0"/>
              <a:t>Spin-lattice interaction</a:t>
            </a:r>
          </a:p>
          <a:p>
            <a:pPr>
              <a:lnSpc>
                <a:spcPct val="150000"/>
              </a:lnSpc>
            </a:pPr>
            <a:r>
              <a:rPr lang="en-IN" sz="2400" dirty="0"/>
              <a:t>T1 relaxation = Energy release = Size of molecules = Molecular motion/Tumbling rate </a:t>
            </a:r>
          </a:p>
          <a:p>
            <a:pPr marL="0" indent="0">
              <a:buNone/>
            </a:pPr>
            <a:endParaRPr lang="en-IN" dirty="0"/>
          </a:p>
        </p:txBody>
      </p:sp>
      <p:sp>
        <p:nvSpPr>
          <p:cNvPr id="4" name="Content Placeholder 3">
            <a:extLst>
              <a:ext uri="{FF2B5EF4-FFF2-40B4-BE49-F238E27FC236}">
                <a16:creationId xmlns:a16="http://schemas.microsoft.com/office/drawing/2014/main" id="{651DDF44-2C16-4C53-14FC-C3E56C91CB48}"/>
              </a:ext>
            </a:extLst>
          </p:cNvPr>
          <p:cNvSpPr>
            <a:spLocks noGrp="1"/>
          </p:cNvSpPr>
          <p:nvPr>
            <p:ph sz="half" idx="2"/>
          </p:nvPr>
        </p:nvSpPr>
        <p:spPr/>
        <p:txBody>
          <a:bodyPr/>
          <a:lstStyle/>
          <a:p>
            <a:r>
              <a:rPr lang="en-IN" sz="2400" dirty="0"/>
              <a:t>Spin-spin interaction</a:t>
            </a:r>
          </a:p>
          <a:p>
            <a:endParaRPr lang="en-IN" dirty="0"/>
          </a:p>
        </p:txBody>
      </p:sp>
      <p:sp>
        <p:nvSpPr>
          <p:cNvPr id="5" name="TextBox 4">
            <a:extLst>
              <a:ext uri="{FF2B5EF4-FFF2-40B4-BE49-F238E27FC236}">
                <a16:creationId xmlns:a16="http://schemas.microsoft.com/office/drawing/2014/main" id="{9D74320A-4F9E-CF84-D741-0525ECC204C1}"/>
              </a:ext>
            </a:extLst>
          </p:cNvPr>
          <p:cNvSpPr txBox="1"/>
          <p:nvPr/>
        </p:nvSpPr>
        <p:spPr>
          <a:xfrm>
            <a:off x="3429000" y="4640060"/>
            <a:ext cx="10515597" cy="1852815"/>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IN" sz="2000" dirty="0">
                <a:solidFill>
                  <a:srgbClr val="FF0000"/>
                </a:solidFill>
              </a:rPr>
              <a:t>Fat- Short T1 and moderate T2/T2*</a:t>
            </a:r>
          </a:p>
          <a:p>
            <a:pPr marL="285750" indent="-285750">
              <a:lnSpc>
                <a:spcPct val="200000"/>
              </a:lnSpc>
              <a:buFont typeface="Arial" panose="020B0604020202020204" pitchFamily="34" charset="0"/>
              <a:buChar char="•"/>
            </a:pPr>
            <a:r>
              <a:rPr lang="en-IN" sz="2000" dirty="0">
                <a:solidFill>
                  <a:schemeClr val="accent6">
                    <a:lumMod val="75000"/>
                  </a:schemeClr>
                </a:solidFill>
              </a:rPr>
              <a:t>Soft tissue- Moderate T1 and short T2/T2*</a:t>
            </a:r>
          </a:p>
          <a:p>
            <a:pPr marL="285750" indent="-285750">
              <a:lnSpc>
                <a:spcPct val="200000"/>
              </a:lnSpc>
              <a:buFont typeface="Arial" panose="020B0604020202020204" pitchFamily="34" charset="0"/>
              <a:buChar char="•"/>
            </a:pPr>
            <a:r>
              <a:rPr lang="en-IN" sz="2000" dirty="0">
                <a:solidFill>
                  <a:schemeClr val="accent1"/>
                </a:solidFill>
              </a:rPr>
              <a:t>Fluid- Long T1 and long T2/T2*</a:t>
            </a:r>
          </a:p>
        </p:txBody>
      </p:sp>
    </p:spTree>
    <p:extLst>
      <p:ext uri="{BB962C8B-B14F-4D97-AF65-F5344CB8AC3E}">
        <p14:creationId xmlns:p14="http://schemas.microsoft.com/office/powerpoint/2010/main" val="25139083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3FB26-22AE-E109-8D41-6984F3FD0662}"/>
              </a:ext>
            </a:extLst>
          </p:cNvPr>
          <p:cNvSpPr>
            <a:spLocks noGrp="1"/>
          </p:cNvSpPr>
          <p:nvPr>
            <p:ph type="title"/>
          </p:nvPr>
        </p:nvSpPr>
        <p:spPr/>
        <p:txBody>
          <a:bodyPr/>
          <a:lstStyle/>
          <a:p>
            <a:r>
              <a:rPr lang="en-IN" dirty="0">
                <a:solidFill>
                  <a:schemeClr val="accent2"/>
                </a:solidFill>
                <a:latin typeface="Tw Cen MT" panose="020B0602020104020603" pitchFamily="34" charset="0"/>
              </a:rPr>
              <a:t>Pulse sequence</a:t>
            </a:r>
          </a:p>
        </p:txBody>
      </p:sp>
      <p:sp>
        <p:nvSpPr>
          <p:cNvPr id="3" name="Content Placeholder 2">
            <a:extLst>
              <a:ext uri="{FF2B5EF4-FFF2-40B4-BE49-F238E27FC236}">
                <a16:creationId xmlns:a16="http://schemas.microsoft.com/office/drawing/2014/main" id="{9DA39E04-6241-D1F8-5FE8-1E47DADF2B19}"/>
              </a:ext>
            </a:extLst>
          </p:cNvPr>
          <p:cNvSpPr>
            <a:spLocks noGrp="1"/>
          </p:cNvSpPr>
          <p:nvPr>
            <p:ph idx="1"/>
          </p:nvPr>
        </p:nvSpPr>
        <p:spPr/>
        <p:txBody>
          <a:bodyPr>
            <a:normAutofit fontScale="85000" lnSpcReduction="20000"/>
          </a:bodyPr>
          <a:lstStyle/>
          <a:p>
            <a:pPr>
              <a:lnSpc>
                <a:spcPct val="150000"/>
              </a:lnSpc>
            </a:pPr>
            <a:r>
              <a:rPr lang="en-IN" dirty="0"/>
              <a:t>FID produces MR signal</a:t>
            </a:r>
          </a:p>
          <a:p>
            <a:pPr>
              <a:lnSpc>
                <a:spcPct val="150000"/>
              </a:lnSpc>
            </a:pPr>
            <a:r>
              <a:rPr lang="en-IN" dirty="0"/>
              <a:t>MR signal is measured in form of an echo</a:t>
            </a:r>
          </a:p>
          <a:p>
            <a:pPr>
              <a:lnSpc>
                <a:spcPct val="150000"/>
              </a:lnSpc>
            </a:pPr>
            <a:r>
              <a:rPr lang="en-IN" dirty="0"/>
              <a:t>Defined as a train of RF pulses that are used to produce MR signals </a:t>
            </a:r>
          </a:p>
          <a:p>
            <a:pPr>
              <a:lnSpc>
                <a:spcPct val="150000"/>
              </a:lnSpc>
            </a:pPr>
            <a:r>
              <a:rPr lang="en-IN" dirty="0"/>
              <a:t>Different sequences can produce different signals from the tissue, depending on the imaging parameters and inherent T1 and T2 values</a:t>
            </a:r>
          </a:p>
          <a:p>
            <a:pPr>
              <a:lnSpc>
                <a:spcPct val="150000"/>
              </a:lnSpc>
            </a:pPr>
            <a:r>
              <a:rPr lang="en-IN" dirty="0"/>
              <a:t>Two major pulse sequences used are:</a:t>
            </a:r>
          </a:p>
          <a:p>
            <a:pPr lvl="1">
              <a:lnSpc>
                <a:spcPct val="150000"/>
              </a:lnSpc>
            </a:pPr>
            <a:r>
              <a:rPr lang="en-IN" dirty="0"/>
              <a:t>Spin echo (SE) sequence</a:t>
            </a:r>
          </a:p>
          <a:p>
            <a:pPr lvl="1">
              <a:lnSpc>
                <a:spcPct val="150000"/>
              </a:lnSpc>
            </a:pPr>
            <a:r>
              <a:rPr lang="en-IN" dirty="0"/>
              <a:t>Gradient echo (GRE) sequence</a:t>
            </a:r>
          </a:p>
        </p:txBody>
      </p:sp>
    </p:spTree>
    <p:extLst>
      <p:ext uri="{BB962C8B-B14F-4D97-AF65-F5344CB8AC3E}">
        <p14:creationId xmlns:p14="http://schemas.microsoft.com/office/powerpoint/2010/main" val="19236396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4D60A-0F16-6D3D-D141-655C3DE71866}"/>
              </a:ext>
            </a:extLst>
          </p:cNvPr>
          <p:cNvSpPr>
            <a:spLocks noGrp="1"/>
          </p:cNvSpPr>
          <p:nvPr>
            <p:ph type="title"/>
          </p:nvPr>
        </p:nvSpPr>
        <p:spPr/>
        <p:txBody>
          <a:bodyPr/>
          <a:lstStyle/>
          <a:p>
            <a:r>
              <a:rPr lang="en-IN" dirty="0">
                <a:solidFill>
                  <a:schemeClr val="accent2"/>
                </a:solidFill>
                <a:latin typeface="Tw Cen MT" panose="020B0602020104020603" pitchFamily="34" charset="0"/>
              </a:rPr>
              <a:t>Spin-echo sequence</a:t>
            </a:r>
          </a:p>
        </p:txBody>
      </p:sp>
      <p:sp>
        <p:nvSpPr>
          <p:cNvPr id="3" name="Content Placeholder 2">
            <a:extLst>
              <a:ext uri="{FF2B5EF4-FFF2-40B4-BE49-F238E27FC236}">
                <a16:creationId xmlns:a16="http://schemas.microsoft.com/office/drawing/2014/main" id="{11162685-671C-6FFA-1CB5-C88B8E6E6931}"/>
              </a:ext>
            </a:extLst>
          </p:cNvPr>
          <p:cNvSpPr>
            <a:spLocks noGrp="1"/>
          </p:cNvSpPr>
          <p:nvPr>
            <p:ph idx="1"/>
          </p:nvPr>
        </p:nvSpPr>
        <p:spPr/>
        <p:txBody>
          <a:bodyPr/>
          <a:lstStyle/>
          <a:p>
            <a:pPr>
              <a:lnSpc>
                <a:spcPct val="150000"/>
              </a:lnSpc>
            </a:pPr>
            <a:r>
              <a:rPr lang="en-IN" sz="2400" dirty="0"/>
              <a:t>90</a:t>
            </a:r>
            <a:r>
              <a:rPr lang="en-IN" sz="2400" baseline="30000" dirty="0"/>
              <a:t>0</a:t>
            </a:r>
            <a:r>
              <a:rPr lang="en-IN" sz="2400" dirty="0"/>
              <a:t> RF pulse is first applied to rotate the magnetisation M</a:t>
            </a:r>
            <a:r>
              <a:rPr lang="en-IN" sz="1600" dirty="0"/>
              <a:t>0</a:t>
            </a:r>
            <a:r>
              <a:rPr lang="en-IN" sz="2400" dirty="0"/>
              <a:t> from z-direction to the </a:t>
            </a:r>
            <a:r>
              <a:rPr lang="en-IN" sz="2400" dirty="0" err="1"/>
              <a:t>xy</a:t>
            </a:r>
            <a:r>
              <a:rPr lang="en-IN" sz="2400" dirty="0"/>
              <a:t>-plane</a:t>
            </a:r>
          </a:p>
          <a:p>
            <a:pPr>
              <a:lnSpc>
                <a:spcPct val="150000"/>
              </a:lnSpc>
            </a:pPr>
            <a:r>
              <a:rPr lang="en-IN" sz="2400" dirty="0"/>
              <a:t>Transverse magnetisation induced MR signal, called free induction decay or FID, begins to decay due to transverse relaxation</a:t>
            </a:r>
          </a:p>
          <a:p>
            <a:pPr>
              <a:lnSpc>
                <a:spcPct val="150000"/>
              </a:lnSpc>
            </a:pPr>
            <a:r>
              <a:rPr lang="en-IN" sz="2400" dirty="0"/>
              <a:t>180</a:t>
            </a:r>
            <a:r>
              <a:rPr lang="en-IN" sz="2400" baseline="30000" dirty="0"/>
              <a:t>0</a:t>
            </a:r>
            <a:r>
              <a:rPr lang="en-IN" sz="2400" dirty="0"/>
              <a:t> RF pulse is applied to refocus the decaying transverse magnetisation and produce a echo called, called ‘spin echo’</a:t>
            </a:r>
          </a:p>
          <a:p>
            <a:pPr marL="0" indent="0">
              <a:buNone/>
            </a:pPr>
            <a:endParaRPr lang="en-IN" dirty="0"/>
          </a:p>
        </p:txBody>
      </p:sp>
    </p:spTree>
    <p:extLst>
      <p:ext uri="{BB962C8B-B14F-4D97-AF65-F5344CB8AC3E}">
        <p14:creationId xmlns:p14="http://schemas.microsoft.com/office/powerpoint/2010/main" val="31351849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B7C54-E6DF-8E3D-AC4F-C4A913A3D883}"/>
              </a:ext>
            </a:extLst>
          </p:cNvPr>
          <p:cNvSpPr>
            <a:spLocks noGrp="1"/>
          </p:cNvSpPr>
          <p:nvPr>
            <p:ph type="title"/>
          </p:nvPr>
        </p:nvSpPr>
        <p:spPr>
          <a:xfrm>
            <a:off x="838200" y="377851"/>
            <a:ext cx="10515600" cy="1325563"/>
          </a:xfrm>
        </p:spPr>
        <p:txBody>
          <a:bodyPr/>
          <a:lstStyle/>
          <a:p>
            <a:r>
              <a:rPr lang="en-IN" dirty="0">
                <a:solidFill>
                  <a:schemeClr val="accent2"/>
                </a:solidFill>
                <a:latin typeface="Tw Cen MT" panose="020B0602020104020603" pitchFamily="34" charset="0"/>
              </a:rPr>
              <a:t>References</a:t>
            </a:r>
          </a:p>
        </p:txBody>
      </p:sp>
      <p:sp>
        <p:nvSpPr>
          <p:cNvPr id="3" name="Content Placeholder 2">
            <a:extLst>
              <a:ext uri="{FF2B5EF4-FFF2-40B4-BE49-F238E27FC236}">
                <a16:creationId xmlns:a16="http://schemas.microsoft.com/office/drawing/2014/main" id="{9138EF78-E35A-D5F7-0BC4-02C276FA04D0}"/>
              </a:ext>
            </a:extLst>
          </p:cNvPr>
          <p:cNvSpPr>
            <a:spLocks noGrp="1"/>
          </p:cNvSpPr>
          <p:nvPr>
            <p:ph idx="1"/>
          </p:nvPr>
        </p:nvSpPr>
        <p:spPr>
          <a:xfrm>
            <a:off x="684087" y="1566907"/>
            <a:ext cx="10515600" cy="4913242"/>
          </a:xfrm>
        </p:spPr>
        <p:txBody>
          <a:bodyPr>
            <a:noAutofit/>
          </a:bodyPr>
          <a:lstStyle/>
          <a:p>
            <a:pPr>
              <a:lnSpc>
                <a:spcPct val="150000"/>
              </a:lnSpc>
            </a:pPr>
            <a:r>
              <a:rPr lang="en-IN" sz="1600" dirty="0" err="1"/>
              <a:t>Braunwald’s</a:t>
            </a:r>
            <a:r>
              <a:rPr lang="en-IN" sz="1600" dirty="0"/>
              <a:t> heart disease: A textbook of cardiovascular medicine-12</a:t>
            </a:r>
            <a:r>
              <a:rPr lang="en-IN" sz="1600" baseline="30000" dirty="0"/>
              <a:t>th</a:t>
            </a:r>
            <a:r>
              <a:rPr lang="en-IN" sz="1600" dirty="0"/>
              <a:t> edition</a:t>
            </a:r>
          </a:p>
          <a:p>
            <a:pPr>
              <a:lnSpc>
                <a:spcPct val="150000"/>
              </a:lnSpc>
            </a:pPr>
            <a:r>
              <a:rPr lang="en-US" sz="1600" b="0" i="0" dirty="0">
                <a:solidFill>
                  <a:srgbClr val="222222"/>
                </a:solidFill>
                <a:effectLst/>
                <a:highlight>
                  <a:srgbClr val="FFFFFF"/>
                </a:highlight>
              </a:rPr>
              <a:t>Ridgway JP. Cardiovascular magnetic resonance physics for clinicians: part I. Journal of cardiovascular magnetic resonance. 2010 Oct 7;12(1):71.</a:t>
            </a:r>
            <a:endParaRPr lang="en-IN" sz="1600" b="0" i="0" dirty="0">
              <a:solidFill>
                <a:srgbClr val="222222"/>
              </a:solidFill>
              <a:effectLst/>
              <a:highlight>
                <a:srgbClr val="FFFFFF"/>
              </a:highlight>
            </a:endParaRPr>
          </a:p>
          <a:p>
            <a:pPr>
              <a:lnSpc>
                <a:spcPct val="150000"/>
              </a:lnSpc>
            </a:pPr>
            <a:r>
              <a:rPr lang="en-IN" sz="1600" b="0" i="0" dirty="0">
                <a:solidFill>
                  <a:srgbClr val="222222"/>
                </a:solidFill>
                <a:effectLst/>
                <a:highlight>
                  <a:srgbClr val="FFFFFF"/>
                </a:highlight>
              </a:rPr>
              <a:t>Tseng WY, Su MY, Tseng YH. Introduction to cardiovascular magnetic resonance: technical principles and clinical applications. Acta </a:t>
            </a:r>
            <a:r>
              <a:rPr lang="en-IN" sz="1600" b="0" i="0" dirty="0" err="1">
                <a:solidFill>
                  <a:srgbClr val="222222"/>
                </a:solidFill>
                <a:effectLst/>
                <a:highlight>
                  <a:srgbClr val="FFFFFF"/>
                </a:highlight>
              </a:rPr>
              <a:t>Cardiologica</a:t>
            </a:r>
            <a:r>
              <a:rPr lang="en-IN" sz="1600" b="0" i="0" dirty="0">
                <a:solidFill>
                  <a:srgbClr val="222222"/>
                </a:solidFill>
                <a:effectLst/>
                <a:highlight>
                  <a:srgbClr val="FFFFFF"/>
                </a:highlight>
              </a:rPr>
              <a:t> </a:t>
            </a:r>
            <a:r>
              <a:rPr lang="en-IN" sz="1600" b="0" i="0" dirty="0" err="1">
                <a:solidFill>
                  <a:srgbClr val="222222"/>
                </a:solidFill>
                <a:effectLst/>
                <a:highlight>
                  <a:srgbClr val="FFFFFF"/>
                </a:highlight>
              </a:rPr>
              <a:t>Sinica</a:t>
            </a:r>
            <a:r>
              <a:rPr lang="en-IN" sz="1600" b="0" i="0" dirty="0">
                <a:solidFill>
                  <a:srgbClr val="222222"/>
                </a:solidFill>
                <a:effectLst/>
                <a:highlight>
                  <a:srgbClr val="FFFFFF"/>
                </a:highlight>
              </a:rPr>
              <a:t>. 2016 Mar;32(2):129.</a:t>
            </a:r>
            <a:endParaRPr lang="en-IN" sz="1600" dirty="0">
              <a:solidFill>
                <a:srgbClr val="222222"/>
              </a:solidFill>
              <a:highlight>
                <a:srgbClr val="FFFFFF"/>
              </a:highlight>
            </a:endParaRPr>
          </a:p>
          <a:p>
            <a:pPr>
              <a:lnSpc>
                <a:spcPct val="150000"/>
              </a:lnSpc>
            </a:pPr>
            <a:r>
              <a:rPr lang="en-US" sz="1600" b="0" i="0" dirty="0">
                <a:solidFill>
                  <a:srgbClr val="222222"/>
                </a:solidFill>
                <a:effectLst/>
                <a:highlight>
                  <a:srgbClr val="FFFFFF"/>
                </a:highlight>
              </a:rPr>
              <a:t>Broadbent D, </a:t>
            </a:r>
            <a:r>
              <a:rPr lang="en-US" sz="1600" b="0" i="0" dirty="0" err="1">
                <a:solidFill>
                  <a:srgbClr val="222222"/>
                </a:solidFill>
                <a:effectLst/>
                <a:highlight>
                  <a:srgbClr val="FFFFFF"/>
                </a:highlight>
              </a:rPr>
              <a:t>Kidambi</a:t>
            </a:r>
            <a:r>
              <a:rPr lang="en-US" sz="1600" b="0" i="0" dirty="0">
                <a:solidFill>
                  <a:srgbClr val="222222"/>
                </a:solidFill>
                <a:effectLst/>
                <a:highlight>
                  <a:srgbClr val="FFFFFF"/>
                </a:highlight>
              </a:rPr>
              <a:t> A, </a:t>
            </a:r>
            <a:r>
              <a:rPr lang="en-US" sz="1600" b="0" i="0" dirty="0" err="1">
                <a:solidFill>
                  <a:srgbClr val="222222"/>
                </a:solidFill>
                <a:effectLst/>
                <a:highlight>
                  <a:srgbClr val="FFFFFF"/>
                </a:highlight>
              </a:rPr>
              <a:t>Biglands</a:t>
            </a:r>
            <a:r>
              <a:rPr lang="en-US" sz="1600" b="0" i="0" dirty="0">
                <a:solidFill>
                  <a:srgbClr val="222222"/>
                </a:solidFill>
                <a:effectLst/>
                <a:highlight>
                  <a:srgbClr val="FFFFFF"/>
                </a:highlight>
              </a:rPr>
              <a:t> J. Cardiovascular Magnetic Resonance Physics for Clinicians Pocket Guide.</a:t>
            </a:r>
            <a:endParaRPr lang="en-IN" sz="1600" b="0" i="0" dirty="0">
              <a:solidFill>
                <a:srgbClr val="222222"/>
              </a:solidFill>
              <a:effectLst/>
              <a:highlight>
                <a:srgbClr val="FFFFFF"/>
              </a:highlight>
            </a:endParaRPr>
          </a:p>
          <a:p>
            <a:pPr>
              <a:lnSpc>
                <a:spcPct val="150000"/>
              </a:lnSpc>
            </a:pPr>
            <a:r>
              <a:rPr lang="en-IN" sz="1600" b="0" i="0" dirty="0">
                <a:solidFill>
                  <a:srgbClr val="222222"/>
                </a:solidFill>
                <a:effectLst/>
                <a:highlight>
                  <a:srgbClr val="FFFFFF"/>
                </a:highlight>
              </a:rPr>
              <a:t>Soler R, Méndez C, Rodríguez E, </a:t>
            </a:r>
            <a:r>
              <a:rPr lang="en-IN" sz="1600" b="0" i="0" dirty="0" err="1">
                <a:solidFill>
                  <a:srgbClr val="222222"/>
                </a:solidFill>
                <a:effectLst/>
                <a:highlight>
                  <a:srgbClr val="FFFFFF"/>
                </a:highlight>
              </a:rPr>
              <a:t>Barriales</a:t>
            </a:r>
            <a:r>
              <a:rPr lang="en-IN" sz="1600" b="0" i="0" dirty="0">
                <a:solidFill>
                  <a:srgbClr val="222222"/>
                </a:solidFill>
                <a:effectLst/>
                <a:highlight>
                  <a:srgbClr val="FFFFFF"/>
                </a:highlight>
              </a:rPr>
              <a:t> R, Ochoa JP, Monserrat L. Phenotypes of hypertrophic cardiomyopathy. An illustrative review of MRI findings. Insights into Imaging. 2018 Dec;9:1007-20.</a:t>
            </a:r>
          </a:p>
          <a:p>
            <a:pPr>
              <a:lnSpc>
                <a:spcPct val="150000"/>
              </a:lnSpc>
            </a:pPr>
            <a:r>
              <a:rPr lang="en-IN" sz="1600" b="0" i="0" dirty="0">
                <a:solidFill>
                  <a:srgbClr val="222222"/>
                </a:solidFill>
                <a:effectLst/>
                <a:highlight>
                  <a:srgbClr val="FFFFFF"/>
                </a:highlight>
              </a:rPr>
              <a:t>Oda S, </a:t>
            </a:r>
            <a:r>
              <a:rPr lang="en-IN" sz="1600" b="0" i="0" dirty="0" err="1">
                <a:solidFill>
                  <a:srgbClr val="222222"/>
                </a:solidFill>
                <a:effectLst/>
                <a:highlight>
                  <a:srgbClr val="FFFFFF"/>
                </a:highlight>
              </a:rPr>
              <a:t>Kidoh</a:t>
            </a:r>
            <a:r>
              <a:rPr lang="en-IN" sz="1600" b="0" i="0" dirty="0">
                <a:solidFill>
                  <a:srgbClr val="222222"/>
                </a:solidFill>
                <a:effectLst/>
                <a:highlight>
                  <a:srgbClr val="FFFFFF"/>
                </a:highlight>
              </a:rPr>
              <a:t> M, Nagayama Y, </a:t>
            </a:r>
            <a:r>
              <a:rPr lang="en-IN" sz="1600" b="0" i="0" dirty="0" err="1">
                <a:solidFill>
                  <a:srgbClr val="222222"/>
                </a:solidFill>
                <a:effectLst/>
                <a:highlight>
                  <a:srgbClr val="FFFFFF"/>
                </a:highlight>
              </a:rPr>
              <a:t>Takashio</a:t>
            </a:r>
            <a:r>
              <a:rPr lang="en-IN" sz="1600" b="0" i="0" dirty="0">
                <a:solidFill>
                  <a:srgbClr val="222222"/>
                </a:solidFill>
                <a:effectLst/>
                <a:highlight>
                  <a:srgbClr val="FFFFFF"/>
                </a:highlight>
              </a:rPr>
              <a:t> S, </a:t>
            </a:r>
            <a:r>
              <a:rPr lang="en-IN" sz="1600" b="0" i="0" dirty="0" err="1">
                <a:solidFill>
                  <a:srgbClr val="222222"/>
                </a:solidFill>
                <a:effectLst/>
                <a:highlight>
                  <a:srgbClr val="FFFFFF"/>
                </a:highlight>
              </a:rPr>
              <a:t>Usuku</a:t>
            </a:r>
            <a:r>
              <a:rPr lang="en-IN" sz="1600" b="0" i="0" dirty="0">
                <a:solidFill>
                  <a:srgbClr val="222222"/>
                </a:solidFill>
                <a:effectLst/>
                <a:highlight>
                  <a:srgbClr val="FFFFFF"/>
                </a:highlight>
              </a:rPr>
              <a:t> H, Ueda M, Yamashita T, Ando Y, </a:t>
            </a:r>
            <a:r>
              <a:rPr lang="en-IN" sz="1600" b="0" i="0" dirty="0" err="1">
                <a:solidFill>
                  <a:srgbClr val="222222"/>
                </a:solidFill>
                <a:effectLst/>
                <a:highlight>
                  <a:srgbClr val="FFFFFF"/>
                </a:highlight>
              </a:rPr>
              <a:t>Tsujita</a:t>
            </a:r>
            <a:r>
              <a:rPr lang="en-IN" sz="1600" b="0" i="0" dirty="0">
                <a:solidFill>
                  <a:srgbClr val="222222"/>
                </a:solidFill>
                <a:effectLst/>
                <a:highlight>
                  <a:srgbClr val="FFFFFF"/>
                </a:highlight>
              </a:rPr>
              <a:t> K, Yamashita Y. Trends in diagnostic imaging of cardiac amyloidosis: emerging knowledge and concepts. </a:t>
            </a:r>
            <a:r>
              <a:rPr lang="en-IN" sz="1600" b="0" i="0" dirty="0" err="1">
                <a:solidFill>
                  <a:srgbClr val="222222"/>
                </a:solidFill>
                <a:effectLst/>
                <a:highlight>
                  <a:srgbClr val="FFFFFF"/>
                </a:highlight>
              </a:rPr>
              <a:t>Radiographics</a:t>
            </a:r>
            <a:r>
              <a:rPr lang="en-IN" sz="1600" b="0" i="0" dirty="0">
                <a:solidFill>
                  <a:srgbClr val="222222"/>
                </a:solidFill>
                <a:effectLst/>
                <a:highlight>
                  <a:srgbClr val="FFFFFF"/>
                </a:highlight>
              </a:rPr>
              <a:t>. 2020 Jul;40(4):961-81.</a:t>
            </a:r>
          </a:p>
          <a:p>
            <a:pPr>
              <a:lnSpc>
                <a:spcPct val="150000"/>
              </a:lnSpc>
            </a:pPr>
            <a:r>
              <a:rPr lang="en-US" sz="1600" b="0" i="0" dirty="0" err="1">
                <a:solidFill>
                  <a:srgbClr val="222222"/>
                </a:solidFill>
                <a:effectLst/>
                <a:highlight>
                  <a:srgbClr val="FFFFFF"/>
                </a:highlight>
              </a:rPr>
              <a:t>Dorbala</a:t>
            </a:r>
            <a:r>
              <a:rPr lang="en-US" sz="1600" b="0" i="0" dirty="0">
                <a:solidFill>
                  <a:srgbClr val="222222"/>
                </a:solidFill>
                <a:effectLst/>
                <a:highlight>
                  <a:srgbClr val="FFFFFF"/>
                </a:highlight>
              </a:rPr>
              <a:t> S, Cuddy S, Falk RH. How to image cardiac amyloidosis: a practical approach. Cardiovascular Imaging. 2020 Jun 1;13(6):1368-83.</a:t>
            </a:r>
          </a:p>
        </p:txBody>
      </p:sp>
    </p:spTree>
    <p:extLst>
      <p:ext uri="{BB962C8B-B14F-4D97-AF65-F5344CB8AC3E}">
        <p14:creationId xmlns:p14="http://schemas.microsoft.com/office/powerpoint/2010/main" val="37878380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7C1C8-8761-5782-4743-23716C903C56}"/>
              </a:ext>
            </a:extLst>
          </p:cNvPr>
          <p:cNvSpPr>
            <a:spLocks noGrp="1"/>
          </p:cNvSpPr>
          <p:nvPr>
            <p:ph type="title"/>
          </p:nvPr>
        </p:nvSpPr>
        <p:spPr/>
        <p:txBody>
          <a:bodyPr/>
          <a:lstStyle/>
          <a:p>
            <a:r>
              <a:rPr lang="en-IN" dirty="0">
                <a:solidFill>
                  <a:schemeClr val="accent2"/>
                </a:solidFill>
                <a:latin typeface="Tw Cen MT" panose="020B0602020104020603" pitchFamily="34" charset="0"/>
              </a:rPr>
              <a:t>Spin echo</a:t>
            </a:r>
          </a:p>
        </p:txBody>
      </p:sp>
      <p:pic>
        <p:nvPicPr>
          <p:cNvPr id="5" name="Content Placeholder 4">
            <a:extLst>
              <a:ext uri="{FF2B5EF4-FFF2-40B4-BE49-F238E27FC236}">
                <a16:creationId xmlns:a16="http://schemas.microsoft.com/office/drawing/2014/main" id="{C8B8AC3E-CBD1-CD60-63DF-E2552903526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23335" y="1404285"/>
            <a:ext cx="6945330" cy="5295282"/>
          </a:xfrm>
        </p:spPr>
      </p:pic>
    </p:spTree>
    <p:extLst>
      <p:ext uri="{BB962C8B-B14F-4D97-AF65-F5344CB8AC3E}">
        <p14:creationId xmlns:p14="http://schemas.microsoft.com/office/powerpoint/2010/main" val="1319572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00783-5E2B-1816-FD7B-F3CCD27BD6E4}"/>
              </a:ext>
            </a:extLst>
          </p:cNvPr>
          <p:cNvSpPr>
            <a:spLocks noGrp="1"/>
          </p:cNvSpPr>
          <p:nvPr>
            <p:ph type="title"/>
          </p:nvPr>
        </p:nvSpPr>
        <p:spPr/>
        <p:txBody>
          <a:bodyPr/>
          <a:lstStyle/>
          <a:p>
            <a:r>
              <a:rPr lang="en-IN" dirty="0">
                <a:solidFill>
                  <a:schemeClr val="accent2"/>
                </a:solidFill>
                <a:latin typeface="Tw Cen MT" panose="020B0602020104020603" pitchFamily="34" charset="0"/>
              </a:rPr>
              <a:t>Gradient echo sequence</a:t>
            </a:r>
          </a:p>
        </p:txBody>
      </p:sp>
      <p:sp>
        <p:nvSpPr>
          <p:cNvPr id="3" name="Content Placeholder 2">
            <a:extLst>
              <a:ext uri="{FF2B5EF4-FFF2-40B4-BE49-F238E27FC236}">
                <a16:creationId xmlns:a16="http://schemas.microsoft.com/office/drawing/2014/main" id="{AD61FABB-EF22-F455-6DD4-EB9F749CC121}"/>
              </a:ext>
            </a:extLst>
          </p:cNvPr>
          <p:cNvSpPr>
            <a:spLocks noGrp="1"/>
          </p:cNvSpPr>
          <p:nvPr>
            <p:ph idx="1"/>
          </p:nvPr>
        </p:nvSpPr>
        <p:spPr>
          <a:xfrm>
            <a:off x="838200" y="1825624"/>
            <a:ext cx="10515600" cy="5032375"/>
          </a:xfrm>
        </p:spPr>
        <p:txBody>
          <a:bodyPr>
            <a:normAutofit/>
          </a:bodyPr>
          <a:lstStyle/>
          <a:p>
            <a:pPr>
              <a:lnSpc>
                <a:spcPct val="150000"/>
              </a:lnSpc>
            </a:pPr>
            <a:r>
              <a:rPr lang="en-IN" sz="2400" dirty="0"/>
              <a:t>Generated by controlled application of magnetic field gradients</a:t>
            </a:r>
          </a:p>
          <a:p>
            <a:pPr>
              <a:lnSpc>
                <a:spcPct val="150000"/>
              </a:lnSpc>
            </a:pPr>
            <a:r>
              <a:rPr lang="en-IN" sz="2400" dirty="0"/>
              <a:t>Magnetic field gradients are used to produce a change in field strength and hence corresponding change in Larmor frequency along a particular direction</a:t>
            </a:r>
          </a:p>
          <a:p>
            <a:pPr>
              <a:lnSpc>
                <a:spcPct val="150000"/>
              </a:lnSpc>
            </a:pPr>
            <a:r>
              <a:rPr lang="en-IN" sz="2400" dirty="0"/>
              <a:t>Dephasing or loss of coherence occurs, causing FID signal to drop to zero</a:t>
            </a:r>
          </a:p>
          <a:p>
            <a:pPr>
              <a:lnSpc>
                <a:spcPct val="150000"/>
              </a:lnSpc>
            </a:pPr>
            <a:r>
              <a:rPr lang="en-IN" sz="2400" dirty="0"/>
              <a:t>Dephasing is reversed by applied a second magnetic gradient along the opposite direction causing re-appearance of FID, generating a gradient echo</a:t>
            </a:r>
          </a:p>
        </p:txBody>
      </p:sp>
    </p:spTree>
    <p:extLst>
      <p:ext uri="{BB962C8B-B14F-4D97-AF65-F5344CB8AC3E}">
        <p14:creationId xmlns:p14="http://schemas.microsoft.com/office/powerpoint/2010/main" val="32123370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D01A9-424E-0465-C6B9-CEBDE0E1EA33}"/>
              </a:ext>
            </a:extLst>
          </p:cNvPr>
          <p:cNvSpPr>
            <a:spLocks noGrp="1"/>
          </p:cNvSpPr>
          <p:nvPr>
            <p:ph type="title"/>
          </p:nvPr>
        </p:nvSpPr>
        <p:spPr/>
        <p:txBody>
          <a:bodyPr/>
          <a:lstStyle/>
          <a:p>
            <a:r>
              <a:rPr lang="en-IN" dirty="0">
                <a:solidFill>
                  <a:schemeClr val="accent2"/>
                </a:solidFill>
                <a:latin typeface="Tw Cen MT" panose="020B0602020104020603" pitchFamily="34" charset="0"/>
              </a:rPr>
              <a:t>Gradient echo</a:t>
            </a:r>
          </a:p>
        </p:txBody>
      </p:sp>
      <p:pic>
        <p:nvPicPr>
          <p:cNvPr id="9" name="Content Placeholder 8">
            <a:extLst>
              <a:ext uri="{FF2B5EF4-FFF2-40B4-BE49-F238E27FC236}">
                <a16:creationId xmlns:a16="http://schemas.microsoft.com/office/drawing/2014/main" id="{C1288CA9-E2CB-0714-C6BC-AB3DE37DB8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79342" y="1415218"/>
            <a:ext cx="5833315" cy="5077657"/>
          </a:xfrm>
        </p:spPr>
      </p:pic>
    </p:spTree>
    <p:extLst>
      <p:ext uri="{BB962C8B-B14F-4D97-AF65-F5344CB8AC3E}">
        <p14:creationId xmlns:p14="http://schemas.microsoft.com/office/powerpoint/2010/main" val="10988206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278E2-2094-55C7-0FBA-6F1827C8E407}"/>
              </a:ext>
            </a:extLst>
          </p:cNvPr>
          <p:cNvSpPr>
            <a:spLocks noGrp="1"/>
          </p:cNvSpPr>
          <p:nvPr>
            <p:ph type="title"/>
          </p:nvPr>
        </p:nvSpPr>
        <p:spPr/>
        <p:txBody>
          <a:bodyPr/>
          <a:lstStyle/>
          <a:p>
            <a:r>
              <a:rPr lang="en-IN" dirty="0">
                <a:solidFill>
                  <a:schemeClr val="accent2"/>
                </a:solidFill>
                <a:latin typeface="Tw Cen MT" panose="020B0602020104020603" pitchFamily="34" charset="0"/>
              </a:rPr>
              <a:t>Gradient echo variants</a:t>
            </a:r>
          </a:p>
        </p:txBody>
      </p:sp>
      <p:graphicFrame>
        <p:nvGraphicFramePr>
          <p:cNvPr id="5" name="Content Placeholder 4">
            <a:extLst>
              <a:ext uri="{FF2B5EF4-FFF2-40B4-BE49-F238E27FC236}">
                <a16:creationId xmlns:a16="http://schemas.microsoft.com/office/drawing/2014/main" id="{AFB333F4-25D6-BB3B-FB16-18D1894980EE}"/>
              </a:ext>
            </a:extLst>
          </p:cNvPr>
          <p:cNvGraphicFramePr>
            <a:graphicFrameLocks noGrp="1"/>
          </p:cNvGraphicFramePr>
          <p:nvPr>
            <p:ph idx="1"/>
          </p:nvPr>
        </p:nvGraphicFramePr>
        <p:xfrm>
          <a:off x="838200" y="1825625"/>
          <a:ext cx="10515597" cy="3220720"/>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3663737075"/>
                    </a:ext>
                  </a:extLst>
                </a:gridCol>
                <a:gridCol w="3505199">
                  <a:extLst>
                    <a:ext uri="{9D8B030D-6E8A-4147-A177-3AD203B41FA5}">
                      <a16:colId xmlns:a16="http://schemas.microsoft.com/office/drawing/2014/main" val="680030132"/>
                    </a:ext>
                  </a:extLst>
                </a:gridCol>
                <a:gridCol w="3505199">
                  <a:extLst>
                    <a:ext uri="{9D8B030D-6E8A-4147-A177-3AD203B41FA5}">
                      <a16:colId xmlns:a16="http://schemas.microsoft.com/office/drawing/2014/main" val="3629391729"/>
                    </a:ext>
                  </a:extLst>
                </a:gridCol>
              </a:tblGrid>
              <a:tr h="370840">
                <a:tc>
                  <a:txBody>
                    <a:bodyPr/>
                    <a:lstStyle/>
                    <a:p>
                      <a:r>
                        <a:rPr lang="en-IN" dirty="0"/>
                        <a:t>Property</a:t>
                      </a:r>
                    </a:p>
                  </a:txBody>
                  <a:tcPr/>
                </a:tc>
                <a:tc>
                  <a:txBody>
                    <a:bodyPr/>
                    <a:lstStyle/>
                    <a:p>
                      <a:r>
                        <a:rPr lang="en-IN" dirty="0"/>
                        <a:t>Spoiled Gradient echo</a:t>
                      </a:r>
                    </a:p>
                  </a:txBody>
                  <a:tcPr/>
                </a:tc>
                <a:tc>
                  <a:txBody>
                    <a:bodyPr/>
                    <a:lstStyle/>
                    <a:p>
                      <a:r>
                        <a:rPr lang="en-IN" dirty="0" err="1"/>
                        <a:t>bSSFP</a:t>
                      </a:r>
                      <a:endParaRPr lang="en-IN" dirty="0"/>
                    </a:p>
                  </a:txBody>
                  <a:tcPr/>
                </a:tc>
                <a:extLst>
                  <a:ext uri="{0D108BD9-81ED-4DB2-BD59-A6C34878D82A}">
                    <a16:rowId xmlns:a16="http://schemas.microsoft.com/office/drawing/2014/main" val="1103315327"/>
                  </a:ext>
                </a:extLst>
              </a:tr>
              <a:tr h="370840">
                <a:tc>
                  <a:txBody>
                    <a:bodyPr/>
                    <a:lstStyle/>
                    <a:p>
                      <a:r>
                        <a:rPr lang="en-IN" dirty="0"/>
                        <a:t>Definition</a:t>
                      </a:r>
                    </a:p>
                  </a:txBody>
                  <a:tcPr/>
                </a:tc>
                <a:tc>
                  <a:txBody>
                    <a:bodyPr/>
                    <a:lstStyle/>
                    <a:p>
                      <a:r>
                        <a:rPr lang="en-IN" dirty="0"/>
                        <a:t>Transverse magnetisation is destroyed before the end of the TR period using a spoiler gradient or RF pulse, so that it doesn’t contaminate subsequent lines of k-space</a:t>
                      </a:r>
                    </a:p>
                  </a:txBody>
                  <a:tcPr/>
                </a:tc>
                <a:tc>
                  <a:txBody>
                    <a:bodyPr/>
                    <a:lstStyle/>
                    <a:p>
                      <a:r>
                        <a:rPr lang="en-IN" dirty="0"/>
                        <a:t>Remnant magnetisation is preserved using  a balanced gradient scheme</a:t>
                      </a:r>
                    </a:p>
                  </a:txBody>
                  <a:tcPr/>
                </a:tc>
                <a:extLst>
                  <a:ext uri="{0D108BD9-81ED-4DB2-BD59-A6C34878D82A}">
                    <a16:rowId xmlns:a16="http://schemas.microsoft.com/office/drawing/2014/main" val="1283590494"/>
                  </a:ext>
                </a:extLst>
              </a:tr>
              <a:tr h="370840">
                <a:tc>
                  <a:txBody>
                    <a:bodyPr/>
                    <a:lstStyle/>
                    <a:p>
                      <a:r>
                        <a:rPr lang="en-IN" dirty="0"/>
                        <a:t>Blood to myocardium contrast</a:t>
                      </a:r>
                    </a:p>
                  </a:txBody>
                  <a:tcPr/>
                </a:tc>
                <a:tc>
                  <a:txBody>
                    <a:bodyPr/>
                    <a:lstStyle/>
                    <a:p>
                      <a:r>
                        <a:rPr lang="en-IN" dirty="0"/>
                        <a:t>Variable</a:t>
                      </a:r>
                    </a:p>
                  </a:txBody>
                  <a:tcPr/>
                </a:tc>
                <a:tc>
                  <a:txBody>
                    <a:bodyPr/>
                    <a:lstStyle/>
                    <a:p>
                      <a:r>
                        <a:rPr lang="en-IN" dirty="0"/>
                        <a:t>Good</a:t>
                      </a:r>
                    </a:p>
                  </a:txBody>
                  <a:tcPr/>
                </a:tc>
                <a:extLst>
                  <a:ext uri="{0D108BD9-81ED-4DB2-BD59-A6C34878D82A}">
                    <a16:rowId xmlns:a16="http://schemas.microsoft.com/office/drawing/2014/main" val="717061815"/>
                  </a:ext>
                </a:extLst>
              </a:tr>
              <a:tr h="370840">
                <a:tc>
                  <a:txBody>
                    <a:bodyPr/>
                    <a:lstStyle/>
                    <a:p>
                      <a:r>
                        <a:rPr lang="en-IN" dirty="0"/>
                        <a:t>Flow sensitivity</a:t>
                      </a:r>
                    </a:p>
                  </a:txBody>
                  <a:tcPr/>
                </a:tc>
                <a:tc>
                  <a:txBody>
                    <a:bodyPr/>
                    <a:lstStyle/>
                    <a:p>
                      <a:r>
                        <a:rPr lang="en-IN" dirty="0"/>
                        <a:t>High</a:t>
                      </a:r>
                    </a:p>
                  </a:txBody>
                  <a:tcPr/>
                </a:tc>
                <a:tc>
                  <a:txBody>
                    <a:bodyPr/>
                    <a:lstStyle/>
                    <a:p>
                      <a:r>
                        <a:rPr lang="en-IN" dirty="0"/>
                        <a:t>Low</a:t>
                      </a:r>
                    </a:p>
                  </a:txBody>
                  <a:tcPr/>
                </a:tc>
                <a:extLst>
                  <a:ext uri="{0D108BD9-81ED-4DB2-BD59-A6C34878D82A}">
                    <a16:rowId xmlns:a16="http://schemas.microsoft.com/office/drawing/2014/main" val="2791424008"/>
                  </a:ext>
                </a:extLst>
              </a:tr>
              <a:tr h="370840">
                <a:tc>
                  <a:txBody>
                    <a:bodyPr/>
                    <a:lstStyle/>
                    <a:p>
                      <a:r>
                        <a:rPr lang="en-IN" dirty="0"/>
                        <a:t>Image quality</a:t>
                      </a:r>
                    </a:p>
                  </a:txBody>
                  <a:tcPr/>
                </a:tc>
                <a:tc>
                  <a:txBody>
                    <a:bodyPr/>
                    <a:lstStyle/>
                    <a:p>
                      <a:r>
                        <a:rPr lang="en-IN" dirty="0"/>
                        <a:t>Low SNR</a:t>
                      </a:r>
                    </a:p>
                  </a:txBody>
                  <a:tcPr/>
                </a:tc>
                <a:tc>
                  <a:txBody>
                    <a:bodyPr/>
                    <a:lstStyle/>
                    <a:p>
                      <a:r>
                        <a:rPr lang="en-IN" dirty="0"/>
                        <a:t>High SNR</a:t>
                      </a:r>
                    </a:p>
                  </a:txBody>
                  <a:tcPr/>
                </a:tc>
                <a:extLst>
                  <a:ext uri="{0D108BD9-81ED-4DB2-BD59-A6C34878D82A}">
                    <a16:rowId xmlns:a16="http://schemas.microsoft.com/office/drawing/2014/main" val="197495754"/>
                  </a:ext>
                </a:extLst>
              </a:tr>
            </a:tbl>
          </a:graphicData>
        </a:graphic>
      </p:graphicFrame>
    </p:spTree>
    <p:extLst>
      <p:ext uri="{BB962C8B-B14F-4D97-AF65-F5344CB8AC3E}">
        <p14:creationId xmlns:p14="http://schemas.microsoft.com/office/powerpoint/2010/main" val="36392654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F2A50-0E86-1753-6065-5141CB80B5B3}"/>
              </a:ext>
            </a:extLst>
          </p:cNvPr>
          <p:cNvSpPr>
            <a:spLocks noGrp="1"/>
          </p:cNvSpPr>
          <p:nvPr>
            <p:ph type="title"/>
          </p:nvPr>
        </p:nvSpPr>
        <p:spPr/>
        <p:txBody>
          <a:bodyPr/>
          <a:lstStyle/>
          <a:p>
            <a:r>
              <a:rPr lang="en-IN" dirty="0">
                <a:solidFill>
                  <a:schemeClr val="accent2"/>
                </a:solidFill>
                <a:latin typeface="Tw Cen MT" panose="020B0602020104020603" pitchFamily="34" charset="0"/>
              </a:rPr>
              <a:t>Image production</a:t>
            </a:r>
          </a:p>
        </p:txBody>
      </p:sp>
      <p:sp>
        <p:nvSpPr>
          <p:cNvPr id="3" name="Content Placeholder 2">
            <a:extLst>
              <a:ext uri="{FF2B5EF4-FFF2-40B4-BE49-F238E27FC236}">
                <a16:creationId xmlns:a16="http://schemas.microsoft.com/office/drawing/2014/main" id="{857C3790-9F08-3977-5A91-262BF83AF318}"/>
              </a:ext>
            </a:extLst>
          </p:cNvPr>
          <p:cNvSpPr>
            <a:spLocks noGrp="1"/>
          </p:cNvSpPr>
          <p:nvPr>
            <p:ph idx="1"/>
          </p:nvPr>
        </p:nvSpPr>
        <p:spPr/>
        <p:txBody>
          <a:bodyPr>
            <a:normAutofit/>
          </a:bodyPr>
          <a:lstStyle/>
          <a:p>
            <a:pPr>
              <a:lnSpc>
                <a:spcPct val="150000"/>
              </a:lnSpc>
            </a:pPr>
            <a:r>
              <a:rPr lang="en-IN" sz="2400" dirty="0"/>
              <a:t>MR echo signals produced can be localised and encoded by applying magnetic field gradients to generate an image</a:t>
            </a:r>
          </a:p>
          <a:p>
            <a:pPr>
              <a:lnSpc>
                <a:spcPct val="150000"/>
              </a:lnSpc>
            </a:pPr>
            <a:r>
              <a:rPr lang="en-IN" sz="2400" dirty="0"/>
              <a:t>3 steps:</a:t>
            </a:r>
          </a:p>
          <a:p>
            <a:pPr lvl="1">
              <a:lnSpc>
                <a:spcPct val="150000"/>
              </a:lnSpc>
            </a:pPr>
            <a:r>
              <a:rPr lang="en-IN" dirty="0"/>
              <a:t>Slice selection: Slice selection gradient, </a:t>
            </a:r>
            <a:r>
              <a:rPr lang="en-IN" dirty="0" err="1"/>
              <a:t>Gs</a:t>
            </a:r>
            <a:endParaRPr lang="en-IN" dirty="0"/>
          </a:p>
          <a:p>
            <a:pPr lvl="1">
              <a:lnSpc>
                <a:spcPct val="150000"/>
              </a:lnSpc>
            </a:pPr>
            <a:r>
              <a:rPr lang="en-IN" dirty="0"/>
              <a:t>Phase encoding: Phase encoding gradient (</a:t>
            </a:r>
            <a:r>
              <a:rPr lang="en-IN" dirty="0" err="1"/>
              <a:t>Gp</a:t>
            </a:r>
            <a:r>
              <a:rPr lang="en-IN" dirty="0"/>
              <a:t>) signal encoding in y-axis</a:t>
            </a:r>
          </a:p>
          <a:p>
            <a:pPr lvl="1">
              <a:lnSpc>
                <a:spcPct val="150000"/>
              </a:lnSpc>
            </a:pPr>
            <a:r>
              <a:rPr lang="en-IN" dirty="0"/>
              <a:t>Frequency encoding: Frequency encoding gradient (Gf) signal encoding in x-axis</a:t>
            </a:r>
          </a:p>
        </p:txBody>
      </p:sp>
    </p:spTree>
    <p:extLst>
      <p:ext uri="{BB962C8B-B14F-4D97-AF65-F5344CB8AC3E}">
        <p14:creationId xmlns:p14="http://schemas.microsoft.com/office/powerpoint/2010/main" val="17016905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244307-4799-BCF0-F4F2-071663309F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2512" y="349946"/>
            <a:ext cx="7186976" cy="6508054"/>
          </a:xfrm>
          <a:prstGeom prst="rect">
            <a:avLst/>
          </a:prstGeom>
        </p:spPr>
      </p:pic>
    </p:spTree>
    <p:extLst>
      <p:ext uri="{BB962C8B-B14F-4D97-AF65-F5344CB8AC3E}">
        <p14:creationId xmlns:p14="http://schemas.microsoft.com/office/powerpoint/2010/main" val="5414514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EF885-E10C-3705-E007-E864340869B4}"/>
              </a:ext>
            </a:extLst>
          </p:cNvPr>
          <p:cNvSpPr>
            <a:spLocks noGrp="1"/>
          </p:cNvSpPr>
          <p:nvPr>
            <p:ph type="title"/>
          </p:nvPr>
        </p:nvSpPr>
        <p:spPr/>
        <p:txBody>
          <a:bodyPr/>
          <a:lstStyle/>
          <a:p>
            <a:r>
              <a:rPr lang="en-IN" dirty="0">
                <a:solidFill>
                  <a:schemeClr val="accent2"/>
                </a:solidFill>
                <a:latin typeface="Tw Cen MT" panose="020B0602020104020603" pitchFamily="34" charset="0"/>
              </a:rPr>
              <a:t>Echo time</a:t>
            </a:r>
          </a:p>
        </p:txBody>
      </p:sp>
      <p:sp>
        <p:nvSpPr>
          <p:cNvPr id="3" name="Content Placeholder 2">
            <a:extLst>
              <a:ext uri="{FF2B5EF4-FFF2-40B4-BE49-F238E27FC236}">
                <a16:creationId xmlns:a16="http://schemas.microsoft.com/office/drawing/2014/main" id="{52BDA4DB-6BAA-F378-5EC3-6DB606312B76}"/>
              </a:ext>
            </a:extLst>
          </p:cNvPr>
          <p:cNvSpPr>
            <a:spLocks noGrp="1"/>
          </p:cNvSpPr>
          <p:nvPr>
            <p:ph sz="half" idx="1"/>
          </p:nvPr>
        </p:nvSpPr>
        <p:spPr/>
        <p:txBody>
          <a:bodyPr>
            <a:noAutofit/>
          </a:bodyPr>
          <a:lstStyle/>
          <a:p>
            <a:pPr>
              <a:lnSpc>
                <a:spcPct val="150000"/>
              </a:lnSpc>
            </a:pPr>
            <a:r>
              <a:rPr lang="en-IN" sz="2200" dirty="0"/>
              <a:t>Time between excitation pulse and the signal data acquisition (T.E)</a:t>
            </a:r>
          </a:p>
          <a:p>
            <a:pPr>
              <a:lnSpc>
                <a:spcPct val="150000"/>
              </a:lnSpc>
            </a:pPr>
            <a:r>
              <a:rPr lang="en-IN" sz="2200" dirty="0"/>
              <a:t>Longer the TE, T2/T2* weighting increases (due to increases relative differences in signal due to transverse decay)</a:t>
            </a:r>
          </a:p>
          <a:p>
            <a:pPr>
              <a:lnSpc>
                <a:spcPct val="150000"/>
              </a:lnSpc>
            </a:pPr>
            <a:r>
              <a:rPr lang="en-IN" sz="2200" dirty="0"/>
              <a:t>Short TE minimises the difference and maintains high signal and SNR</a:t>
            </a:r>
          </a:p>
        </p:txBody>
      </p:sp>
      <p:pic>
        <p:nvPicPr>
          <p:cNvPr id="6" name="Content Placeholder 5">
            <a:extLst>
              <a:ext uri="{FF2B5EF4-FFF2-40B4-BE49-F238E27FC236}">
                <a16:creationId xmlns:a16="http://schemas.microsoft.com/office/drawing/2014/main" id="{93098A5F-25A9-AAAC-6CA4-AB4D3A9FCC4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1898424"/>
            <a:ext cx="5181600" cy="4205740"/>
          </a:xfrm>
        </p:spPr>
      </p:pic>
    </p:spTree>
    <p:extLst>
      <p:ext uri="{BB962C8B-B14F-4D97-AF65-F5344CB8AC3E}">
        <p14:creationId xmlns:p14="http://schemas.microsoft.com/office/powerpoint/2010/main" val="3365641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BB981-FED4-CF32-5CC8-40B3F4B84D1D}"/>
              </a:ext>
            </a:extLst>
          </p:cNvPr>
          <p:cNvSpPr>
            <a:spLocks noGrp="1"/>
          </p:cNvSpPr>
          <p:nvPr>
            <p:ph type="title"/>
          </p:nvPr>
        </p:nvSpPr>
        <p:spPr/>
        <p:txBody>
          <a:bodyPr/>
          <a:lstStyle/>
          <a:p>
            <a:r>
              <a:rPr lang="en-IN" dirty="0">
                <a:solidFill>
                  <a:schemeClr val="accent2"/>
                </a:solidFill>
                <a:latin typeface="Tw Cen MT" panose="020B0602020104020603" pitchFamily="34" charset="0"/>
              </a:rPr>
              <a:t>Repetition time</a:t>
            </a:r>
          </a:p>
        </p:txBody>
      </p:sp>
      <p:sp>
        <p:nvSpPr>
          <p:cNvPr id="3" name="Content Placeholder 2">
            <a:extLst>
              <a:ext uri="{FF2B5EF4-FFF2-40B4-BE49-F238E27FC236}">
                <a16:creationId xmlns:a16="http://schemas.microsoft.com/office/drawing/2014/main" id="{F73021E2-9D98-AED1-4FD8-5F6635CAF745}"/>
              </a:ext>
            </a:extLst>
          </p:cNvPr>
          <p:cNvSpPr>
            <a:spLocks noGrp="1"/>
          </p:cNvSpPr>
          <p:nvPr>
            <p:ph sz="half" idx="1"/>
          </p:nvPr>
        </p:nvSpPr>
        <p:spPr/>
        <p:txBody>
          <a:bodyPr>
            <a:normAutofit fontScale="77500" lnSpcReduction="20000"/>
          </a:bodyPr>
          <a:lstStyle/>
          <a:p>
            <a:pPr>
              <a:lnSpc>
                <a:spcPct val="170000"/>
              </a:lnSpc>
            </a:pPr>
            <a:r>
              <a:rPr lang="en-IN" dirty="0"/>
              <a:t>Repetition time refers to amount of time between the excitation pulses (T.R)</a:t>
            </a:r>
          </a:p>
          <a:p>
            <a:pPr>
              <a:lnSpc>
                <a:spcPct val="170000"/>
              </a:lnSpc>
            </a:pPr>
            <a:r>
              <a:rPr lang="en-IN" dirty="0"/>
              <a:t>Longer TR allows near complete recovery for all tissues, so that differences due to T1 recovery are small and SNR is high</a:t>
            </a:r>
          </a:p>
          <a:p>
            <a:pPr>
              <a:lnSpc>
                <a:spcPct val="170000"/>
              </a:lnSpc>
            </a:pPr>
            <a:r>
              <a:rPr lang="en-IN" dirty="0"/>
              <a:t>Shorter TR increases the relative differences and increases T1 weighting</a:t>
            </a:r>
          </a:p>
        </p:txBody>
      </p:sp>
      <p:pic>
        <p:nvPicPr>
          <p:cNvPr id="8" name="Content Placeholder 7">
            <a:extLst>
              <a:ext uri="{FF2B5EF4-FFF2-40B4-BE49-F238E27FC236}">
                <a16:creationId xmlns:a16="http://schemas.microsoft.com/office/drawing/2014/main" id="{1CA916E9-95EB-C225-8860-4E452ED9F76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1859781"/>
            <a:ext cx="5181600" cy="4283025"/>
          </a:xfrm>
        </p:spPr>
      </p:pic>
    </p:spTree>
    <p:extLst>
      <p:ext uri="{BB962C8B-B14F-4D97-AF65-F5344CB8AC3E}">
        <p14:creationId xmlns:p14="http://schemas.microsoft.com/office/powerpoint/2010/main" val="12994400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BF04C-2818-7592-2F0E-D8C538DB52F1}"/>
              </a:ext>
            </a:extLst>
          </p:cNvPr>
          <p:cNvSpPr>
            <a:spLocks noGrp="1"/>
          </p:cNvSpPr>
          <p:nvPr>
            <p:ph type="title"/>
          </p:nvPr>
        </p:nvSpPr>
        <p:spPr/>
        <p:txBody>
          <a:bodyPr/>
          <a:lstStyle/>
          <a:p>
            <a:r>
              <a:rPr lang="en-IN" dirty="0">
                <a:solidFill>
                  <a:schemeClr val="accent2"/>
                </a:solidFill>
                <a:latin typeface="Tw Cen MT" panose="020B0602020104020603" pitchFamily="34" charset="0"/>
              </a:rPr>
              <a:t>Weighting of images</a:t>
            </a:r>
          </a:p>
        </p:txBody>
      </p:sp>
      <p:graphicFrame>
        <p:nvGraphicFramePr>
          <p:cNvPr id="4" name="Content Placeholder 3">
            <a:extLst>
              <a:ext uri="{FF2B5EF4-FFF2-40B4-BE49-F238E27FC236}">
                <a16:creationId xmlns:a16="http://schemas.microsoft.com/office/drawing/2014/main" id="{0B719540-BAB9-69CA-41E4-DB9F9C008353}"/>
              </a:ext>
            </a:extLst>
          </p:cNvPr>
          <p:cNvGraphicFramePr>
            <a:graphicFrameLocks noGrp="1"/>
          </p:cNvGraphicFramePr>
          <p:nvPr>
            <p:ph idx="1"/>
            <p:extLst>
              <p:ext uri="{D42A27DB-BD31-4B8C-83A1-F6EECF244321}">
                <p14:modId xmlns:p14="http://schemas.microsoft.com/office/powerpoint/2010/main" val="66435401"/>
              </p:ext>
            </p:extLst>
          </p:nvPr>
        </p:nvGraphicFramePr>
        <p:xfrm>
          <a:off x="838203" y="2092752"/>
          <a:ext cx="10515597" cy="1923664"/>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1778230321"/>
                    </a:ext>
                  </a:extLst>
                </a:gridCol>
                <a:gridCol w="3505199">
                  <a:extLst>
                    <a:ext uri="{9D8B030D-6E8A-4147-A177-3AD203B41FA5}">
                      <a16:colId xmlns:a16="http://schemas.microsoft.com/office/drawing/2014/main" val="3213441834"/>
                    </a:ext>
                  </a:extLst>
                </a:gridCol>
                <a:gridCol w="3505199">
                  <a:extLst>
                    <a:ext uri="{9D8B030D-6E8A-4147-A177-3AD203B41FA5}">
                      <a16:colId xmlns:a16="http://schemas.microsoft.com/office/drawing/2014/main" val="2660628880"/>
                    </a:ext>
                  </a:extLst>
                </a:gridCol>
              </a:tblGrid>
              <a:tr h="480916">
                <a:tc>
                  <a:txBody>
                    <a:bodyPr/>
                    <a:lstStyle/>
                    <a:p>
                      <a:endParaRPr lang="en-IN" sz="2000" dirty="0"/>
                    </a:p>
                  </a:txBody>
                  <a:tcPr/>
                </a:tc>
                <a:tc>
                  <a:txBody>
                    <a:bodyPr/>
                    <a:lstStyle/>
                    <a:p>
                      <a:r>
                        <a:rPr lang="en-IN" sz="2000" dirty="0"/>
                        <a:t>TR </a:t>
                      </a:r>
                    </a:p>
                  </a:txBody>
                  <a:tcPr/>
                </a:tc>
                <a:tc>
                  <a:txBody>
                    <a:bodyPr/>
                    <a:lstStyle/>
                    <a:p>
                      <a:r>
                        <a:rPr lang="en-IN" sz="2000" dirty="0"/>
                        <a:t>TE</a:t>
                      </a:r>
                    </a:p>
                  </a:txBody>
                  <a:tcPr/>
                </a:tc>
                <a:extLst>
                  <a:ext uri="{0D108BD9-81ED-4DB2-BD59-A6C34878D82A}">
                    <a16:rowId xmlns:a16="http://schemas.microsoft.com/office/drawing/2014/main" val="1236480738"/>
                  </a:ext>
                </a:extLst>
              </a:tr>
              <a:tr h="480916">
                <a:tc>
                  <a:txBody>
                    <a:bodyPr/>
                    <a:lstStyle/>
                    <a:p>
                      <a:r>
                        <a:rPr lang="en-IN" sz="2000" dirty="0"/>
                        <a:t>T1-weighted</a:t>
                      </a:r>
                    </a:p>
                  </a:txBody>
                  <a:tcPr/>
                </a:tc>
                <a:tc>
                  <a:txBody>
                    <a:bodyPr/>
                    <a:lstStyle/>
                    <a:p>
                      <a:r>
                        <a:rPr lang="en-IN" sz="2000" dirty="0"/>
                        <a:t>Short</a:t>
                      </a:r>
                    </a:p>
                  </a:txBody>
                  <a:tcPr/>
                </a:tc>
                <a:tc>
                  <a:txBody>
                    <a:bodyPr/>
                    <a:lstStyle/>
                    <a:p>
                      <a:r>
                        <a:rPr lang="en-IN" sz="2000" dirty="0"/>
                        <a:t>Short</a:t>
                      </a:r>
                    </a:p>
                  </a:txBody>
                  <a:tcPr/>
                </a:tc>
                <a:extLst>
                  <a:ext uri="{0D108BD9-81ED-4DB2-BD59-A6C34878D82A}">
                    <a16:rowId xmlns:a16="http://schemas.microsoft.com/office/drawing/2014/main" val="1931252536"/>
                  </a:ext>
                </a:extLst>
              </a:tr>
              <a:tr h="480916">
                <a:tc>
                  <a:txBody>
                    <a:bodyPr/>
                    <a:lstStyle/>
                    <a:p>
                      <a:r>
                        <a:rPr lang="en-IN" sz="2000" dirty="0"/>
                        <a:t>T2-weighted</a:t>
                      </a:r>
                    </a:p>
                  </a:txBody>
                  <a:tcPr/>
                </a:tc>
                <a:tc>
                  <a:txBody>
                    <a:bodyPr/>
                    <a:lstStyle/>
                    <a:p>
                      <a:r>
                        <a:rPr lang="en-IN" sz="2000" dirty="0"/>
                        <a:t>Long</a:t>
                      </a:r>
                    </a:p>
                  </a:txBody>
                  <a:tcPr/>
                </a:tc>
                <a:tc>
                  <a:txBody>
                    <a:bodyPr/>
                    <a:lstStyle/>
                    <a:p>
                      <a:r>
                        <a:rPr lang="en-IN" sz="2000" dirty="0"/>
                        <a:t>Long</a:t>
                      </a:r>
                    </a:p>
                  </a:txBody>
                  <a:tcPr/>
                </a:tc>
                <a:extLst>
                  <a:ext uri="{0D108BD9-81ED-4DB2-BD59-A6C34878D82A}">
                    <a16:rowId xmlns:a16="http://schemas.microsoft.com/office/drawing/2014/main" val="1157404253"/>
                  </a:ext>
                </a:extLst>
              </a:tr>
              <a:tr h="480916">
                <a:tc>
                  <a:txBody>
                    <a:bodyPr/>
                    <a:lstStyle/>
                    <a:p>
                      <a:r>
                        <a:rPr lang="en-IN" sz="2000" dirty="0"/>
                        <a:t>Proton-density</a:t>
                      </a:r>
                    </a:p>
                  </a:txBody>
                  <a:tcPr/>
                </a:tc>
                <a:tc>
                  <a:txBody>
                    <a:bodyPr/>
                    <a:lstStyle/>
                    <a:p>
                      <a:r>
                        <a:rPr lang="en-IN" sz="2000" dirty="0"/>
                        <a:t>Long</a:t>
                      </a:r>
                    </a:p>
                  </a:txBody>
                  <a:tcPr/>
                </a:tc>
                <a:tc>
                  <a:txBody>
                    <a:bodyPr/>
                    <a:lstStyle/>
                    <a:p>
                      <a:r>
                        <a:rPr lang="en-IN" sz="2000" dirty="0"/>
                        <a:t>Short</a:t>
                      </a:r>
                    </a:p>
                  </a:txBody>
                  <a:tcPr/>
                </a:tc>
                <a:extLst>
                  <a:ext uri="{0D108BD9-81ED-4DB2-BD59-A6C34878D82A}">
                    <a16:rowId xmlns:a16="http://schemas.microsoft.com/office/drawing/2014/main" val="3079353880"/>
                  </a:ext>
                </a:extLst>
              </a:tr>
            </a:tbl>
          </a:graphicData>
        </a:graphic>
      </p:graphicFrame>
      <p:sp>
        <p:nvSpPr>
          <p:cNvPr id="3" name="TextBox 2">
            <a:extLst>
              <a:ext uri="{FF2B5EF4-FFF2-40B4-BE49-F238E27FC236}">
                <a16:creationId xmlns:a16="http://schemas.microsoft.com/office/drawing/2014/main" id="{9A16AF87-130F-8818-6236-2D1FD66A3ED3}"/>
              </a:ext>
            </a:extLst>
          </p:cNvPr>
          <p:cNvSpPr txBox="1"/>
          <p:nvPr/>
        </p:nvSpPr>
        <p:spPr>
          <a:xfrm>
            <a:off x="838200" y="4291158"/>
            <a:ext cx="10515597" cy="235295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IN" sz="2000" dirty="0"/>
              <a:t>T1W images are characterized by bright fat signal and low signal from fluid: used for anatomical imaging where high contrast is required between fat, muscle and fluid</a:t>
            </a:r>
          </a:p>
          <a:p>
            <a:pPr marL="285750" indent="-285750">
              <a:lnSpc>
                <a:spcPct val="150000"/>
              </a:lnSpc>
              <a:buFont typeface="Arial" panose="020B0604020202020204" pitchFamily="34" charset="0"/>
              <a:buChar char="•"/>
            </a:pPr>
            <a:r>
              <a:rPr lang="en-IN" sz="2000" dirty="0"/>
              <a:t>T2W images are characterized by bright fluid and are useful for depicting fluid collections and characterisation of cardiac masses and oedema</a:t>
            </a:r>
          </a:p>
          <a:p>
            <a:pPr marL="285750" indent="-285750">
              <a:lnSpc>
                <a:spcPct val="150000"/>
              </a:lnSpc>
              <a:buFont typeface="Arial" panose="020B0604020202020204" pitchFamily="34" charset="0"/>
              <a:buChar char="•"/>
            </a:pPr>
            <a:r>
              <a:rPr lang="en-IN" sz="2000" dirty="0"/>
              <a:t>PD- image anatomical structures without the need to introduce soft-tissue contrast</a:t>
            </a:r>
          </a:p>
        </p:txBody>
      </p:sp>
    </p:spTree>
    <p:extLst>
      <p:ext uri="{BB962C8B-B14F-4D97-AF65-F5344CB8AC3E}">
        <p14:creationId xmlns:p14="http://schemas.microsoft.com/office/powerpoint/2010/main" val="923505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FC961-4728-E699-0C7B-F0659806A13E}"/>
              </a:ext>
            </a:extLst>
          </p:cNvPr>
          <p:cNvSpPr>
            <a:spLocks noGrp="1"/>
          </p:cNvSpPr>
          <p:nvPr>
            <p:ph type="title"/>
          </p:nvPr>
        </p:nvSpPr>
        <p:spPr>
          <a:xfrm>
            <a:off x="836612" y="97997"/>
            <a:ext cx="10515600" cy="1325563"/>
          </a:xfrm>
        </p:spPr>
        <p:txBody>
          <a:bodyPr/>
          <a:lstStyle/>
          <a:p>
            <a:r>
              <a:rPr lang="en-IN" dirty="0">
                <a:solidFill>
                  <a:schemeClr val="accent2"/>
                </a:solidFill>
                <a:latin typeface="Tw Cen MT" panose="020B0602020104020603" pitchFamily="34" charset="0"/>
              </a:rPr>
              <a:t>Synchronisation with ECG</a:t>
            </a:r>
          </a:p>
        </p:txBody>
      </p:sp>
      <p:sp>
        <p:nvSpPr>
          <p:cNvPr id="3" name="Text Placeholder 2">
            <a:extLst>
              <a:ext uri="{FF2B5EF4-FFF2-40B4-BE49-F238E27FC236}">
                <a16:creationId xmlns:a16="http://schemas.microsoft.com/office/drawing/2014/main" id="{4EE93FCD-BE6B-B698-B443-296F5D765334}"/>
              </a:ext>
            </a:extLst>
          </p:cNvPr>
          <p:cNvSpPr>
            <a:spLocks noGrp="1"/>
          </p:cNvSpPr>
          <p:nvPr>
            <p:ph type="body" idx="1"/>
          </p:nvPr>
        </p:nvSpPr>
        <p:spPr>
          <a:xfrm>
            <a:off x="836611" y="1011604"/>
            <a:ext cx="5157787" cy="823912"/>
          </a:xfrm>
        </p:spPr>
        <p:txBody>
          <a:bodyPr/>
          <a:lstStyle/>
          <a:p>
            <a:pPr algn="ctr"/>
            <a:r>
              <a:rPr lang="en-IN" dirty="0"/>
              <a:t>Prospective gating</a:t>
            </a:r>
          </a:p>
        </p:txBody>
      </p:sp>
      <p:sp>
        <p:nvSpPr>
          <p:cNvPr id="4" name="Content Placeholder 3">
            <a:extLst>
              <a:ext uri="{FF2B5EF4-FFF2-40B4-BE49-F238E27FC236}">
                <a16:creationId xmlns:a16="http://schemas.microsoft.com/office/drawing/2014/main" id="{9228BBC1-F54C-0F2A-211F-26BD59A744B7}"/>
              </a:ext>
            </a:extLst>
          </p:cNvPr>
          <p:cNvSpPr>
            <a:spLocks noGrp="1"/>
          </p:cNvSpPr>
          <p:nvPr>
            <p:ph sz="half" idx="2"/>
          </p:nvPr>
        </p:nvSpPr>
        <p:spPr>
          <a:xfrm>
            <a:off x="836611" y="1835516"/>
            <a:ext cx="5157787" cy="4993481"/>
          </a:xfrm>
        </p:spPr>
        <p:txBody>
          <a:bodyPr>
            <a:noAutofit/>
          </a:bodyPr>
          <a:lstStyle/>
          <a:p>
            <a:pPr>
              <a:lnSpc>
                <a:spcPct val="170000"/>
              </a:lnSpc>
            </a:pPr>
            <a:r>
              <a:rPr lang="en-IN" sz="2000" dirty="0"/>
              <a:t>R-wave as a trigger to acquire a segment of k-lines in space within a short period of time </a:t>
            </a:r>
          </a:p>
          <a:p>
            <a:pPr>
              <a:lnSpc>
                <a:spcPct val="170000"/>
              </a:lnSpc>
            </a:pPr>
            <a:r>
              <a:rPr lang="en-IN" sz="2000" dirty="0"/>
              <a:t>The same trigger-acquisition cycle is repeated in the following R-R intervals until all the necessary k-lines are collected</a:t>
            </a:r>
          </a:p>
          <a:p>
            <a:pPr>
              <a:lnSpc>
                <a:spcPct val="170000"/>
              </a:lnSpc>
            </a:pPr>
            <a:r>
              <a:rPr lang="en-IN" sz="2000" dirty="0"/>
              <a:t>Acquisition window must be shorter than R-R interval, usually kept around 80-90% of the average R-R interval </a:t>
            </a:r>
          </a:p>
          <a:p>
            <a:pPr>
              <a:lnSpc>
                <a:spcPct val="170000"/>
              </a:lnSpc>
            </a:pPr>
            <a:r>
              <a:rPr lang="en-IN" sz="2000" dirty="0"/>
              <a:t>Cannot image during end-diastole</a:t>
            </a:r>
          </a:p>
        </p:txBody>
      </p:sp>
      <p:sp>
        <p:nvSpPr>
          <p:cNvPr id="5" name="Text Placeholder 4">
            <a:extLst>
              <a:ext uri="{FF2B5EF4-FFF2-40B4-BE49-F238E27FC236}">
                <a16:creationId xmlns:a16="http://schemas.microsoft.com/office/drawing/2014/main" id="{CC3294BF-96B4-82C6-15E4-A2BFEE4D794F}"/>
              </a:ext>
            </a:extLst>
          </p:cNvPr>
          <p:cNvSpPr>
            <a:spLocks noGrp="1"/>
          </p:cNvSpPr>
          <p:nvPr>
            <p:ph type="body" sz="quarter" idx="3"/>
          </p:nvPr>
        </p:nvSpPr>
        <p:spPr>
          <a:xfrm>
            <a:off x="6094412" y="1011604"/>
            <a:ext cx="5183188" cy="823912"/>
          </a:xfrm>
        </p:spPr>
        <p:txBody>
          <a:bodyPr/>
          <a:lstStyle/>
          <a:p>
            <a:pPr algn="ctr"/>
            <a:r>
              <a:rPr lang="en-IN" dirty="0"/>
              <a:t>Retrospective gating</a:t>
            </a:r>
          </a:p>
        </p:txBody>
      </p:sp>
      <p:sp>
        <p:nvSpPr>
          <p:cNvPr id="6" name="Content Placeholder 5">
            <a:extLst>
              <a:ext uri="{FF2B5EF4-FFF2-40B4-BE49-F238E27FC236}">
                <a16:creationId xmlns:a16="http://schemas.microsoft.com/office/drawing/2014/main" id="{60A84F92-E29F-A7CA-A1D5-2CAE3CFD66D4}"/>
              </a:ext>
            </a:extLst>
          </p:cNvPr>
          <p:cNvSpPr>
            <a:spLocks noGrp="1"/>
          </p:cNvSpPr>
          <p:nvPr>
            <p:ph sz="quarter" idx="4"/>
          </p:nvPr>
        </p:nvSpPr>
        <p:spPr>
          <a:xfrm>
            <a:off x="6094412" y="1835516"/>
            <a:ext cx="5183188" cy="3684588"/>
          </a:xfrm>
        </p:spPr>
        <p:txBody>
          <a:bodyPr>
            <a:normAutofit fontScale="92500"/>
          </a:bodyPr>
          <a:lstStyle/>
          <a:p>
            <a:pPr>
              <a:lnSpc>
                <a:spcPct val="170000"/>
              </a:lnSpc>
            </a:pPr>
            <a:r>
              <a:rPr lang="en-IN" sz="2400" dirty="0"/>
              <a:t>Data is continuously acquired and  retrospectively match the corresponding positions of the ECG gating</a:t>
            </a:r>
          </a:p>
          <a:p>
            <a:pPr>
              <a:lnSpc>
                <a:spcPct val="170000"/>
              </a:lnSpc>
            </a:pPr>
            <a:r>
              <a:rPr lang="en-IN" sz="2400" dirty="0"/>
              <a:t>Capable of imaging the entire cardiac cycle</a:t>
            </a:r>
          </a:p>
          <a:p>
            <a:pPr marL="0" indent="0">
              <a:buNone/>
            </a:pPr>
            <a:endParaRPr lang="en-IN" dirty="0"/>
          </a:p>
        </p:txBody>
      </p:sp>
    </p:spTree>
    <p:extLst>
      <p:ext uri="{BB962C8B-B14F-4D97-AF65-F5344CB8AC3E}">
        <p14:creationId xmlns:p14="http://schemas.microsoft.com/office/powerpoint/2010/main" val="14533297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39B79-963C-2B50-9EEE-A1F07F2345C3}"/>
              </a:ext>
            </a:extLst>
          </p:cNvPr>
          <p:cNvSpPr>
            <a:spLocks noGrp="1"/>
          </p:cNvSpPr>
          <p:nvPr>
            <p:ph type="title"/>
          </p:nvPr>
        </p:nvSpPr>
        <p:spPr/>
        <p:txBody>
          <a:bodyPr/>
          <a:lstStyle/>
          <a:p>
            <a:r>
              <a:rPr lang="en-IN" dirty="0">
                <a:solidFill>
                  <a:schemeClr val="accent2"/>
                </a:solidFill>
                <a:latin typeface="Tw Cen MT" panose="020B0602020104020603" pitchFamily="34" charset="0"/>
              </a:rPr>
              <a:t>References</a:t>
            </a:r>
          </a:p>
        </p:txBody>
      </p:sp>
      <p:sp>
        <p:nvSpPr>
          <p:cNvPr id="3" name="Content Placeholder 2">
            <a:extLst>
              <a:ext uri="{FF2B5EF4-FFF2-40B4-BE49-F238E27FC236}">
                <a16:creationId xmlns:a16="http://schemas.microsoft.com/office/drawing/2014/main" id="{260CB6A7-AA78-F595-8267-F28E3B130ED2}"/>
              </a:ext>
            </a:extLst>
          </p:cNvPr>
          <p:cNvSpPr>
            <a:spLocks noGrp="1"/>
          </p:cNvSpPr>
          <p:nvPr>
            <p:ph idx="1"/>
          </p:nvPr>
        </p:nvSpPr>
        <p:spPr>
          <a:xfrm>
            <a:off x="838200" y="1825625"/>
            <a:ext cx="10515600" cy="4790932"/>
          </a:xfrm>
        </p:spPr>
        <p:txBody>
          <a:bodyPr>
            <a:normAutofit fontScale="40000" lnSpcReduction="20000"/>
          </a:bodyPr>
          <a:lstStyle/>
          <a:p>
            <a:pPr>
              <a:lnSpc>
                <a:spcPct val="170000"/>
              </a:lnSpc>
            </a:pPr>
            <a:r>
              <a:rPr lang="en-IN" sz="3800" b="0" i="0" dirty="0">
                <a:solidFill>
                  <a:srgbClr val="222222"/>
                </a:solidFill>
                <a:effectLst/>
                <a:highlight>
                  <a:srgbClr val="FFFFFF"/>
                </a:highlight>
              </a:rPr>
              <a:t>Cipriani A, </a:t>
            </a:r>
            <a:r>
              <a:rPr lang="en-IN" sz="3800" b="0" i="0" dirty="0" err="1">
                <a:solidFill>
                  <a:srgbClr val="222222"/>
                </a:solidFill>
                <a:effectLst/>
                <a:highlight>
                  <a:srgbClr val="FFFFFF"/>
                </a:highlight>
              </a:rPr>
              <a:t>Mattesi</a:t>
            </a:r>
            <a:r>
              <a:rPr lang="en-IN" sz="3800" b="0" i="0" dirty="0">
                <a:solidFill>
                  <a:srgbClr val="222222"/>
                </a:solidFill>
                <a:effectLst/>
                <a:highlight>
                  <a:srgbClr val="FFFFFF"/>
                </a:highlight>
              </a:rPr>
              <a:t> G, </a:t>
            </a:r>
            <a:r>
              <a:rPr lang="en-IN" sz="3800" b="0" i="0" dirty="0" err="1">
                <a:solidFill>
                  <a:srgbClr val="222222"/>
                </a:solidFill>
                <a:effectLst/>
                <a:highlight>
                  <a:srgbClr val="FFFFFF"/>
                </a:highlight>
              </a:rPr>
              <a:t>Bariani</a:t>
            </a:r>
            <a:r>
              <a:rPr lang="en-IN" sz="3800" b="0" i="0" dirty="0">
                <a:solidFill>
                  <a:srgbClr val="222222"/>
                </a:solidFill>
                <a:effectLst/>
                <a:highlight>
                  <a:srgbClr val="FFFFFF"/>
                </a:highlight>
              </a:rPr>
              <a:t> R, </a:t>
            </a:r>
            <a:r>
              <a:rPr lang="en-IN" sz="3800" b="0" i="0" dirty="0" err="1">
                <a:solidFill>
                  <a:srgbClr val="222222"/>
                </a:solidFill>
                <a:effectLst/>
                <a:highlight>
                  <a:srgbClr val="FFFFFF"/>
                </a:highlight>
              </a:rPr>
              <a:t>Cecere</a:t>
            </a:r>
            <a:r>
              <a:rPr lang="en-IN" sz="3800" b="0" i="0" dirty="0">
                <a:solidFill>
                  <a:srgbClr val="222222"/>
                </a:solidFill>
                <a:effectLst/>
                <a:highlight>
                  <a:srgbClr val="FFFFFF"/>
                </a:highlight>
              </a:rPr>
              <a:t> A, Martini N, De </a:t>
            </a:r>
            <a:r>
              <a:rPr lang="en-IN" sz="3800" b="0" i="0" dirty="0" err="1">
                <a:solidFill>
                  <a:srgbClr val="222222"/>
                </a:solidFill>
                <a:effectLst/>
                <a:highlight>
                  <a:srgbClr val="FFFFFF"/>
                </a:highlight>
              </a:rPr>
              <a:t>Michieli</a:t>
            </a:r>
            <a:r>
              <a:rPr lang="en-IN" sz="3800" b="0" i="0" dirty="0">
                <a:solidFill>
                  <a:srgbClr val="222222"/>
                </a:solidFill>
                <a:effectLst/>
                <a:highlight>
                  <a:srgbClr val="FFFFFF"/>
                </a:highlight>
              </a:rPr>
              <a:t> L, Da Pozzo S, </a:t>
            </a:r>
            <a:r>
              <a:rPr lang="en-IN" sz="3800" b="0" i="0" dirty="0" err="1">
                <a:solidFill>
                  <a:srgbClr val="222222"/>
                </a:solidFill>
                <a:effectLst/>
                <a:highlight>
                  <a:srgbClr val="FFFFFF"/>
                </a:highlight>
              </a:rPr>
              <a:t>Corradin</a:t>
            </a:r>
            <a:r>
              <a:rPr lang="en-IN" sz="3800" b="0" i="0" dirty="0">
                <a:solidFill>
                  <a:srgbClr val="222222"/>
                </a:solidFill>
                <a:effectLst/>
                <a:highlight>
                  <a:srgbClr val="FFFFFF"/>
                </a:highlight>
              </a:rPr>
              <a:t> S, De Conti G, </a:t>
            </a:r>
            <a:r>
              <a:rPr lang="en-IN" sz="3800" b="0" i="0" dirty="0" err="1">
                <a:solidFill>
                  <a:srgbClr val="222222"/>
                </a:solidFill>
                <a:effectLst/>
                <a:highlight>
                  <a:srgbClr val="FFFFFF"/>
                </a:highlight>
              </a:rPr>
              <a:t>Zorzi</a:t>
            </a:r>
            <a:r>
              <a:rPr lang="en-IN" sz="3800" b="0" i="0" dirty="0">
                <a:solidFill>
                  <a:srgbClr val="222222"/>
                </a:solidFill>
                <a:effectLst/>
                <a:highlight>
                  <a:srgbClr val="FFFFFF"/>
                </a:highlight>
              </a:rPr>
              <a:t> A, Motta R. Cardiac magnetic resonance imaging of arrhythmogenic cardiomyopathy: evolving diagnostic perspectives. European Radiology. 2023 Jan;33(1):270-82.</a:t>
            </a:r>
          </a:p>
          <a:p>
            <a:pPr>
              <a:lnSpc>
                <a:spcPct val="170000"/>
              </a:lnSpc>
            </a:pPr>
            <a:r>
              <a:rPr lang="en-IN" sz="3800" b="0" i="0" dirty="0" err="1">
                <a:solidFill>
                  <a:srgbClr val="222222"/>
                </a:solidFill>
                <a:effectLst/>
                <a:highlight>
                  <a:srgbClr val="FFFFFF"/>
                </a:highlight>
              </a:rPr>
              <a:t>Te</a:t>
            </a:r>
            <a:r>
              <a:rPr lang="en-IN" sz="3800" b="0" i="0" dirty="0">
                <a:solidFill>
                  <a:srgbClr val="222222"/>
                </a:solidFill>
                <a:effectLst/>
                <a:highlight>
                  <a:srgbClr val="FFFFFF"/>
                </a:highlight>
              </a:rPr>
              <a:t> </a:t>
            </a:r>
            <a:r>
              <a:rPr lang="en-IN" sz="3800" b="0" i="0" dirty="0" err="1">
                <a:solidFill>
                  <a:srgbClr val="222222"/>
                </a:solidFill>
                <a:effectLst/>
                <a:highlight>
                  <a:srgbClr val="FFFFFF"/>
                </a:highlight>
              </a:rPr>
              <a:t>Riele</a:t>
            </a:r>
            <a:r>
              <a:rPr lang="en-IN" sz="3800" b="0" i="0" dirty="0">
                <a:solidFill>
                  <a:srgbClr val="222222"/>
                </a:solidFill>
                <a:effectLst/>
                <a:highlight>
                  <a:srgbClr val="FFFFFF"/>
                </a:highlight>
              </a:rPr>
              <a:t> AS, </a:t>
            </a:r>
            <a:r>
              <a:rPr lang="en-IN" sz="3800" b="0" i="0" dirty="0" err="1">
                <a:solidFill>
                  <a:srgbClr val="222222"/>
                </a:solidFill>
                <a:effectLst/>
                <a:highlight>
                  <a:srgbClr val="FFFFFF"/>
                </a:highlight>
              </a:rPr>
              <a:t>Tandri</a:t>
            </a:r>
            <a:r>
              <a:rPr lang="en-IN" sz="3800" b="0" i="0" dirty="0">
                <a:solidFill>
                  <a:srgbClr val="222222"/>
                </a:solidFill>
                <a:effectLst/>
                <a:highlight>
                  <a:srgbClr val="FFFFFF"/>
                </a:highlight>
              </a:rPr>
              <a:t> H, </a:t>
            </a:r>
            <a:r>
              <a:rPr lang="en-IN" sz="3800" b="0" i="0" dirty="0" err="1">
                <a:solidFill>
                  <a:srgbClr val="222222"/>
                </a:solidFill>
                <a:effectLst/>
                <a:highlight>
                  <a:srgbClr val="FFFFFF"/>
                </a:highlight>
              </a:rPr>
              <a:t>Bluemke</a:t>
            </a:r>
            <a:r>
              <a:rPr lang="en-IN" sz="3800" b="0" i="0" dirty="0">
                <a:solidFill>
                  <a:srgbClr val="222222"/>
                </a:solidFill>
                <a:effectLst/>
                <a:highlight>
                  <a:srgbClr val="FFFFFF"/>
                </a:highlight>
              </a:rPr>
              <a:t> DA. Arrhythmogenic right ventricular cardiomyopathy (ARVC): cardiovascular magnetic resonance update. Journal of Cardiovascular Magnetic Resonance. 2014 Dec 5;16(1):50.</a:t>
            </a:r>
          </a:p>
          <a:p>
            <a:pPr>
              <a:lnSpc>
                <a:spcPct val="170000"/>
              </a:lnSpc>
            </a:pPr>
            <a:r>
              <a:rPr lang="en-IN" sz="3800" b="0" i="0" dirty="0">
                <a:solidFill>
                  <a:srgbClr val="222222"/>
                </a:solidFill>
                <a:effectLst/>
              </a:rPr>
              <a:t>Lehtonen J, </a:t>
            </a:r>
            <a:r>
              <a:rPr lang="en-IN" sz="3800" b="0" i="0" dirty="0" err="1">
                <a:solidFill>
                  <a:srgbClr val="222222"/>
                </a:solidFill>
                <a:effectLst/>
              </a:rPr>
              <a:t>Uusitalo</a:t>
            </a:r>
            <a:r>
              <a:rPr lang="en-IN" sz="3800" b="0" i="0" dirty="0">
                <a:solidFill>
                  <a:srgbClr val="222222"/>
                </a:solidFill>
                <a:effectLst/>
              </a:rPr>
              <a:t> V, </a:t>
            </a:r>
            <a:r>
              <a:rPr lang="en-IN" sz="3800" b="0" i="0" dirty="0" err="1">
                <a:solidFill>
                  <a:srgbClr val="222222"/>
                </a:solidFill>
                <a:effectLst/>
              </a:rPr>
              <a:t>Pöyhönen</a:t>
            </a:r>
            <a:r>
              <a:rPr lang="en-IN" sz="3800" b="0" i="0" dirty="0">
                <a:solidFill>
                  <a:srgbClr val="222222"/>
                </a:solidFill>
                <a:effectLst/>
              </a:rPr>
              <a:t> P, </a:t>
            </a:r>
            <a:r>
              <a:rPr lang="en-IN" sz="3800" b="0" i="0" dirty="0" err="1">
                <a:solidFill>
                  <a:srgbClr val="222222"/>
                </a:solidFill>
                <a:effectLst/>
              </a:rPr>
              <a:t>Mäyränpää</a:t>
            </a:r>
            <a:r>
              <a:rPr lang="en-IN" sz="3800" b="0" i="0" dirty="0">
                <a:solidFill>
                  <a:srgbClr val="222222"/>
                </a:solidFill>
                <a:effectLst/>
              </a:rPr>
              <a:t> MI, </a:t>
            </a:r>
            <a:r>
              <a:rPr lang="en-IN" sz="3800" b="0" i="0" dirty="0" err="1">
                <a:solidFill>
                  <a:srgbClr val="222222"/>
                </a:solidFill>
                <a:effectLst/>
              </a:rPr>
              <a:t>Kupari</a:t>
            </a:r>
            <a:r>
              <a:rPr lang="en-IN" sz="3800" b="0" i="0" dirty="0">
                <a:solidFill>
                  <a:srgbClr val="222222"/>
                </a:solidFill>
                <a:effectLst/>
              </a:rPr>
              <a:t> M. Cardiac sarcoidosis: phenotypes, diagnosis, treatment, and prognosis. European Heart Journal. 2023 May 1;44(17):1495-510</a:t>
            </a:r>
            <a:endParaRPr lang="en-IN" sz="3800" b="0" i="0" dirty="0">
              <a:solidFill>
                <a:srgbClr val="222222"/>
              </a:solidFill>
              <a:effectLst/>
              <a:highlight>
                <a:srgbClr val="FFFFFF"/>
              </a:highlight>
            </a:endParaRPr>
          </a:p>
          <a:p>
            <a:pPr>
              <a:lnSpc>
                <a:spcPct val="170000"/>
              </a:lnSpc>
            </a:pPr>
            <a:r>
              <a:rPr lang="en-IN" sz="3800" b="0" i="0" dirty="0">
                <a:solidFill>
                  <a:srgbClr val="222222"/>
                </a:solidFill>
                <a:effectLst/>
                <a:highlight>
                  <a:srgbClr val="FFFFFF"/>
                </a:highlight>
              </a:rPr>
              <a:t>Umer M, Kalra DK. Cardiac MRI in Fabry disease. Frontiers in Cardiovascular Medicine. 2023 Feb 2;9:1075639.</a:t>
            </a:r>
            <a:endParaRPr lang="en-IN" sz="3800" dirty="0">
              <a:solidFill>
                <a:srgbClr val="222222"/>
              </a:solidFill>
              <a:highlight>
                <a:srgbClr val="FFFFFF"/>
              </a:highlight>
            </a:endParaRPr>
          </a:p>
          <a:p>
            <a:pPr>
              <a:lnSpc>
                <a:spcPct val="170000"/>
              </a:lnSpc>
            </a:pPr>
            <a:r>
              <a:rPr lang="en-IN" sz="3800" b="0" i="0" dirty="0">
                <a:solidFill>
                  <a:srgbClr val="222222"/>
                </a:solidFill>
                <a:effectLst/>
                <a:highlight>
                  <a:srgbClr val="FFFFFF"/>
                </a:highlight>
              </a:rPr>
              <a:t>Galea N, </a:t>
            </a:r>
            <a:r>
              <a:rPr lang="en-IN" sz="3800" b="0" i="0" dirty="0" err="1">
                <a:solidFill>
                  <a:srgbClr val="222222"/>
                </a:solidFill>
                <a:effectLst/>
                <a:highlight>
                  <a:srgbClr val="FFFFFF"/>
                </a:highlight>
              </a:rPr>
              <a:t>Polizzi</a:t>
            </a:r>
            <a:r>
              <a:rPr lang="en-IN" sz="3800" b="0" i="0" dirty="0">
                <a:solidFill>
                  <a:srgbClr val="222222"/>
                </a:solidFill>
                <a:effectLst/>
                <a:highlight>
                  <a:srgbClr val="FFFFFF"/>
                </a:highlight>
              </a:rPr>
              <a:t> G, </a:t>
            </a:r>
            <a:r>
              <a:rPr lang="en-IN" sz="3800" b="0" i="0" dirty="0" err="1">
                <a:solidFill>
                  <a:srgbClr val="222222"/>
                </a:solidFill>
                <a:effectLst/>
                <a:highlight>
                  <a:srgbClr val="FFFFFF"/>
                </a:highlight>
              </a:rPr>
              <a:t>Gatti</a:t>
            </a:r>
            <a:r>
              <a:rPr lang="en-IN" sz="3800" b="0" i="0" dirty="0">
                <a:solidFill>
                  <a:srgbClr val="222222"/>
                </a:solidFill>
                <a:effectLst/>
                <a:highlight>
                  <a:srgbClr val="FFFFFF"/>
                </a:highlight>
              </a:rPr>
              <a:t> M, </a:t>
            </a:r>
            <a:r>
              <a:rPr lang="en-IN" sz="3800" b="0" i="0" dirty="0" err="1">
                <a:solidFill>
                  <a:srgbClr val="222222"/>
                </a:solidFill>
                <a:effectLst/>
                <a:highlight>
                  <a:srgbClr val="FFFFFF"/>
                </a:highlight>
              </a:rPr>
              <a:t>Cundari</a:t>
            </a:r>
            <a:r>
              <a:rPr lang="en-IN" sz="3800" b="0" i="0" dirty="0">
                <a:solidFill>
                  <a:srgbClr val="222222"/>
                </a:solidFill>
                <a:effectLst/>
                <a:highlight>
                  <a:srgbClr val="FFFFFF"/>
                </a:highlight>
              </a:rPr>
              <a:t> G, </a:t>
            </a:r>
            <a:r>
              <a:rPr lang="en-IN" sz="3800" b="0" i="0" dirty="0" err="1">
                <a:solidFill>
                  <a:srgbClr val="222222"/>
                </a:solidFill>
                <a:effectLst/>
                <a:highlight>
                  <a:srgbClr val="FFFFFF"/>
                </a:highlight>
              </a:rPr>
              <a:t>Figuera</a:t>
            </a:r>
            <a:r>
              <a:rPr lang="en-IN" sz="3800" b="0" i="0" dirty="0">
                <a:solidFill>
                  <a:srgbClr val="222222"/>
                </a:solidFill>
                <a:effectLst/>
                <a:highlight>
                  <a:srgbClr val="FFFFFF"/>
                </a:highlight>
              </a:rPr>
              <a:t> M, </a:t>
            </a:r>
            <a:r>
              <a:rPr lang="en-IN" sz="3800" b="0" i="0" dirty="0" err="1">
                <a:solidFill>
                  <a:srgbClr val="222222"/>
                </a:solidFill>
                <a:effectLst/>
                <a:highlight>
                  <a:srgbClr val="FFFFFF"/>
                </a:highlight>
              </a:rPr>
              <a:t>Faletti</a:t>
            </a:r>
            <a:r>
              <a:rPr lang="en-IN" sz="3800" b="0" i="0" dirty="0">
                <a:solidFill>
                  <a:srgbClr val="222222"/>
                </a:solidFill>
                <a:effectLst/>
                <a:highlight>
                  <a:srgbClr val="FFFFFF"/>
                </a:highlight>
              </a:rPr>
              <a:t> R. Cardiovascular magnetic resonance (CMR) in restrictive cardiomyopathies. La </a:t>
            </a:r>
            <a:r>
              <a:rPr lang="en-IN" sz="3800" b="0" i="0" dirty="0" err="1">
                <a:solidFill>
                  <a:srgbClr val="222222"/>
                </a:solidFill>
                <a:effectLst/>
                <a:highlight>
                  <a:srgbClr val="FFFFFF"/>
                </a:highlight>
              </a:rPr>
              <a:t>radiologia</a:t>
            </a:r>
            <a:r>
              <a:rPr lang="en-IN" sz="3800" b="0" i="0" dirty="0">
                <a:solidFill>
                  <a:srgbClr val="222222"/>
                </a:solidFill>
                <a:effectLst/>
                <a:highlight>
                  <a:srgbClr val="FFFFFF"/>
                </a:highlight>
              </a:rPr>
              <a:t> medica. 2020 Nov;125:1072-86.</a:t>
            </a:r>
            <a:endParaRPr lang="en-IN" sz="3800" dirty="0"/>
          </a:p>
          <a:p>
            <a:endParaRPr lang="en-IN" dirty="0"/>
          </a:p>
        </p:txBody>
      </p:sp>
    </p:spTree>
    <p:extLst>
      <p:ext uri="{BB962C8B-B14F-4D97-AF65-F5344CB8AC3E}">
        <p14:creationId xmlns:p14="http://schemas.microsoft.com/office/powerpoint/2010/main" val="38916534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2E891-6DB4-0B3F-E7F2-6D7B0C8F9C0B}"/>
              </a:ext>
            </a:extLst>
          </p:cNvPr>
          <p:cNvSpPr>
            <a:spLocks noGrp="1"/>
          </p:cNvSpPr>
          <p:nvPr>
            <p:ph type="title"/>
          </p:nvPr>
        </p:nvSpPr>
        <p:spPr/>
        <p:txBody>
          <a:bodyPr/>
          <a:lstStyle/>
          <a:p>
            <a:r>
              <a:rPr lang="en-IN" dirty="0">
                <a:solidFill>
                  <a:schemeClr val="accent2"/>
                </a:solidFill>
                <a:latin typeface="Tw Cen MT" panose="020B0602020104020603" pitchFamily="34" charset="0"/>
              </a:rPr>
              <a:t>ECG triggered pulse sequence</a:t>
            </a:r>
          </a:p>
        </p:txBody>
      </p:sp>
      <p:pic>
        <p:nvPicPr>
          <p:cNvPr id="5" name="Content Placeholder 4">
            <a:extLst>
              <a:ext uri="{FF2B5EF4-FFF2-40B4-BE49-F238E27FC236}">
                <a16:creationId xmlns:a16="http://schemas.microsoft.com/office/drawing/2014/main" id="{DF798ED0-4AF5-8429-5F76-0C05B12232F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37902" y="1825625"/>
            <a:ext cx="6716195" cy="4351338"/>
          </a:xfrm>
        </p:spPr>
      </p:pic>
    </p:spTree>
    <p:extLst>
      <p:ext uri="{BB962C8B-B14F-4D97-AF65-F5344CB8AC3E}">
        <p14:creationId xmlns:p14="http://schemas.microsoft.com/office/powerpoint/2010/main" val="22896192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0A35A-A5F2-7C54-F270-371BA6252879}"/>
              </a:ext>
            </a:extLst>
          </p:cNvPr>
          <p:cNvSpPr>
            <a:spLocks noGrp="1"/>
          </p:cNvSpPr>
          <p:nvPr>
            <p:ph type="title"/>
          </p:nvPr>
        </p:nvSpPr>
        <p:spPr/>
        <p:txBody>
          <a:bodyPr/>
          <a:lstStyle/>
          <a:p>
            <a:r>
              <a:rPr lang="en-IN" dirty="0">
                <a:solidFill>
                  <a:schemeClr val="accent2"/>
                </a:solidFill>
                <a:latin typeface="Tw Cen MT" panose="020B0602020104020603" pitchFamily="34" charset="0"/>
              </a:rPr>
              <a:t>Gating</a:t>
            </a:r>
          </a:p>
        </p:txBody>
      </p:sp>
      <p:pic>
        <p:nvPicPr>
          <p:cNvPr id="5" name="Content Placeholder 4">
            <a:extLst>
              <a:ext uri="{FF2B5EF4-FFF2-40B4-BE49-F238E27FC236}">
                <a16:creationId xmlns:a16="http://schemas.microsoft.com/office/drawing/2014/main" id="{13122545-A8DB-9086-2DDE-4C7658D2832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50123" y="1825625"/>
            <a:ext cx="8091754" cy="4351338"/>
          </a:xfrm>
        </p:spPr>
      </p:pic>
    </p:spTree>
    <p:extLst>
      <p:ext uri="{BB962C8B-B14F-4D97-AF65-F5344CB8AC3E}">
        <p14:creationId xmlns:p14="http://schemas.microsoft.com/office/powerpoint/2010/main" val="19779325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C930C-17B3-A81D-8661-540739A736B0}"/>
              </a:ext>
            </a:extLst>
          </p:cNvPr>
          <p:cNvSpPr>
            <a:spLocks noGrp="1"/>
          </p:cNvSpPr>
          <p:nvPr>
            <p:ph type="title"/>
          </p:nvPr>
        </p:nvSpPr>
        <p:spPr/>
        <p:txBody>
          <a:bodyPr/>
          <a:lstStyle/>
          <a:p>
            <a:r>
              <a:rPr lang="en-IN" dirty="0">
                <a:solidFill>
                  <a:schemeClr val="accent2"/>
                </a:solidFill>
                <a:latin typeface="Tw Cen MT" panose="020B0602020104020603" pitchFamily="34" charset="0"/>
              </a:rPr>
              <a:t>Respiratory gating</a:t>
            </a:r>
          </a:p>
        </p:txBody>
      </p:sp>
      <p:pic>
        <p:nvPicPr>
          <p:cNvPr id="5" name="Content Placeholder 4">
            <a:extLst>
              <a:ext uri="{FF2B5EF4-FFF2-40B4-BE49-F238E27FC236}">
                <a16:creationId xmlns:a16="http://schemas.microsoft.com/office/drawing/2014/main" id="{1B6F3935-44DC-4996-E080-D5C14D3843F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81792" y="1825625"/>
            <a:ext cx="8228415" cy="4351338"/>
          </a:xfrm>
        </p:spPr>
      </p:pic>
    </p:spTree>
    <p:extLst>
      <p:ext uri="{BB962C8B-B14F-4D97-AF65-F5344CB8AC3E}">
        <p14:creationId xmlns:p14="http://schemas.microsoft.com/office/powerpoint/2010/main" val="35503397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3F810-9C9D-BCAB-A9FC-F4D57A49DAFE}"/>
              </a:ext>
            </a:extLst>
          </p:cNvPr>
          <p:cNvSpPr>
            <a:spLocks noGrp="1"/>
          </p:cNvSpPr>
          <p:nvPr>
            <p:ph type="title"/>
          </p:nvPr>
        </p:nvSpPr>
        <p:spPr/>
        <p:txBody>
          <a:bodyPr/>
          <a:lstStyle/>
          <a:p>
            <a:r>
              <a:rPr lang="en-IN" dirty="0">
                <a:solidFill>
                  <a:schemeClr val="accent2"/>
                </a:solidFill>
                <a:latin typeface="Tw Cen MT" panose="020B0602020104020603" pitchFamily="34" charset="0"/>
              </a:rPr>
              <a:t>Cardiovascular structure imaging</a:t>
            </a:r>
          </a:p>
        </p:txBody>
      </p:sp>
      <p:sp>
        <p:nvSpPr>
          <p:cNvPr id="3" name="Content Placeholder 2">
            <a:extLst>
              <a:ext uri="{FF2B5EF4-FFF2-40B4-BE49-F238E27FC236}">
                <a16:creationId xmlns:a16="http://schemas.microsoft.com/office/drawing/2014/main" id="{6CE50EE5-06B8-96D0-D70B-54398B908149}"/>
              </a:ext>
            </a:extLst>
          </p:cNvPr>
          <p:cNvSpPr>
            <a:spLocks noGrp="1"/>
          </p:cNvSpPr>
          <p:nvPr>
            <p:ph idx="1"/>
          </p:nvPr>
        </p:nvSpPr>
        <p:spPr>
          <a:xfrm>
            <a:off x="838200" y="1458930"/>
            <a:ext cx="10515600" cy="5198724"/>
          </a:xfrm>
        </p:spPr>
        <p:txBody>
          <a:bodyPr>
            <a:noAutofit/>
          </a:bodyPr>
          <a:lstStyle/>
          <a:p>
            <a:pPr>
              <a:lnSpc>
                <a:spcPct val="170000"/>
              </a:lnSpc>
            </a:pPr>
            <a:r>
              <a:rPr lang="en-IN" sz="2200" dirty="0"/>
              <a:t>CMR can delineate cardiovascular structures with adequate spatial resolution and tissue contrast </a:t>
            </a:r>
          </a:p>
          <a:p>
            <a:pPr>
              <a:lnSpc>
                <a:spcPct val="170000"/>
              </a:lnSpc>
            </a:pPr>
            <a:r>
              <a:rPr lang="en-IN" sz="2200" dirty="0"/>
              <a:t>To highlight myocardial or vascular wall signal, the signal from blood and fat needs to be suppressed</a:t>
            </a:r>
          </a:p>
          <a:p>
            <a:pPr>
              <a:lnSpc>
                <a:spcPct val="170000"/>
              </a:lnSpc>
            </a:pPr>
            <a:r>
              <a:rPr lang="en-IN" sz="2200" dirty="0"/>
              <a:t>Inversion RF preparation pulses are added to suppress the signal from the blood and fat, called dark-blood imaging</a:t>
            </a:r>
          </a:p>
          <a:p>
            <a:pPr lvl="1">
              <a:lnSpc>
                <a:spcPct val="170000"/>
              </a:lnSpc>
            </a:pPr>
            <a:r>
              <a:rPr lang="en-IN" sz="1800" dirty="0"/>
              <a:t>Double IR technique: dark blood imaging</a:t>
            </a:r>
          </a:p>
          <a:p>
            <a:pPr lvl="1">
              <a:lnSpc>
                <a:spcPct val="170000"/>
              </a:lnSpc>
            </a:pPr>
            <a:r>
              <a:rPr lang="en-IN" sz="1800" dirty="0"/>
              <a:t>Triple IR technique: dark blood and dark fat imaging</a:t>
            </a:r>
          </a:p>
        </p:txBody>
      </p:sp>
    </p:spTree>
    <p:extLst>
      <p:ext uri="{BB962C8B-B14F-4D97-AF65-F5344CB8AC3E}">
        <p14:creationId xmlns:p14="http://schemas.microsoft.com/office/powerpoint/2010/main" val="17309643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5EA03-CB40-9D5D-9146-C5946EDCD09E}"/>
              </a:ext>
            </a:extLst>
          </p:cNvPr>
          <p:cNvSpPr>
            <a:spLocks noGrp="1"/>
          </p:cNvSpPr>
          <p:nvPr>
            <p:ph type="title"/>
          </p:nvPr>
        </p:nvSpPr>
        <p:spPr/>
        <p:txBody>
          <a:bodyPr/>
          <a:lstStyle/>
          <a:p>
            <a:r>
              <a:rPr lang="en-IN" dirty="0">
                <a:solidFill>
                  <a:schemeClr val="accent2"/>
                </a:solidFill>
                <a:latin typeface="Tw Cen MT" panose="020B0602020104020603" pitchFamily="34" charset="0"/>
              </a:rPr>
              <a:t>Dark blood imaging</a:t>
            </a:r>
          </a:p>
        </p:txBody>
      </p:sp>
      <p:sp>
        <p:nvSpPr>
          <p:cNvPr id="3" name="Content Placeholder 2">
            <a:extLst>
              <a:ext uri="{FF2B5EF4-FFF2-40B4-BE49-F238E27FC236}">
                <a16:creationId xmlns:a16="http://schemas.microsoft.com/office/drawing/2014/main" id="{1920D798-C5BB-5BA2-748F-C61DDBA96587}"/>
              </a:ext>
            </a:extLst>
          </p:cNvPr>
          <p:cNvSpPr>
            <a:spLocks noGrp="1"/>
          </p:cNvSpPr>
          <p:nvPr>
            <p:ph idx="1"/>
          </p:nvPr>
        </p:nvSpPr>
        <p:spPr/>
        <p:txBody>
          <a:bodyPr>
            <a:normAutofit/>
          </a:bodyPr>
          <a:lstStyle/>
          <a:p>
            <a:pPr>
              <a:lnSpc>
                <a:spcPct val="150000"/>
              </a:lnSpc>
            </a:pPr>
            <a:r>
              <a:rPr lang="en-IN" sz="2400" dirty="0"/>
              <a:t>Two 180</a:t>
            </a:r>
            <a:r>
              <a:rPr lang="en-IN" sz="2400" baseline="30000" dirty="0"/>
              <a:t>0</a:t>
            </a:r>
            <a:r>
              <a:rPr lang="en-IN" sz="2400" dirty="0"/>
              <a:t> RF inversion pulses followed by spin echo sequence</a:t>
            </a:r>
          </a:p>
          <a:p>
            <a:pPr>
              <a:lnSpc>
                <a:spcPct val="150000"/>
              </a:lnSpc>
            </a:pPr>
            <a:r>
              <a:rPr lang="en-IN" sz="2400" dirty="0"/>
              <a:t>First 180</a:t>
            </a:r>
            <a:r>
              <a:rPr lang="en-IN" sz="2400" baseline="30000" dirty="0"/>
              <a:t>0</a:t>
            </a:r>
            <a:r>
              <a:rPr lang="en-IN" sz="2400" dirty="0"/>
              <a:t> RF inversion pulse- not slice selective- inverts the magnetisation of blood and tissues within range of RF body transmitter coil</a:t>
            </a:r>
          </a:p>
          <a:p>
            <a:pPr>
              <a:lnSpc>
                <a:spcPct val="150000"/>
              </a:lnSpc>
            </a:pPr>
            <a:r>
              <a:rPr lang="en-IN" sz="2400" dirty="0"/>
              <a:t>Second 180</a:t>
            </a:r>
            <a:r>
              <a:rPr lang="en-IN" sz="2400" baseline="30000" dirty="0"/>
              <a:t>0</a:t>
            </a:r>
            <a:r>
              <a:rPr lang="en-IN" sz="2400" dirty="0"/>
              <a:t> RF inversion pulse- slice selective- re-inverts the magnetisation only within the slice of tissue to be imaged</a:t>
            </a:r>
          </a:p>
          <a:p>
            <a:pPr>
              <a:lnSpc>
                <a:spcPct val="150000"/>
              </a:lnSpc>
            </a:pPr>
            <a:r>
              <a:rPr lang="en-IN" sz="2400" dirty="0"/>
              <a:t>Net effect- invert the magnetisation of blood and tissue outside the slice, while magnetisation within the slice remains close to the equilibrium value</a:t>
            </a:r>
          </a:p>
        </p:txBody>
      </p:sp>
    </p:spTree>
    <p:extLst>
      <p:ext uri="{BB962C8B-B14F-4D97-AF65-F5344CB8AC3E}">
        <p14:creationId xmlns:p14="http://schemas.microsoft.com/office/powerpoint/2010/main" val="18751843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01E11A-065D-A98C-2FD2-1210D7FA46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5811" y="0"/>
            <a:ext cx="9000377" cy="6858000"/>
          </a:xfrm>
          <a:prstGeom prst="rect">
            <a:avLst/>
          </a:prstGeom>
        </p:spPr>
      </p:pic>
      <p:pic>
        <p:nvPicPr>
          <p:cNvPr id="4" name="Picture 3">
            <a:extLst>
              <a:ext uri="{FF2B5EF4-FFF2-40B4-BE49-F238E27FC236}">
                <a16:creationId xmlns:a16="http://schemas.microsoft.com/office/drawing/2014/main" id="{DD77E441-0FB2-84DD-09DC-AB071F620B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5865" y="1410159"/>
            <a:ext cx="7756672" cy="4660135"/>
          </a:xfrm>
          <a:prstGeom prst="rect">
            <a:avLst/>
          </a:prstGeom>
        </p:spPr>
      </p:pic>
    </p:spTree>
    <p:extLst>
      <p:ext uri="{BB962C8B-B14F-4D97-AF65-F5344CB8AC3E}">
        <p14:creationId xmlns:p14="http://schemas.microsoft.com/office/powerpoint/2010/main" val="394579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9E380-2420-E908-73AA-33E612E82114}"/>
              </a:ext>
            </a:extLst>
          </p:cNvPr>
          <p:cNvSpPr>
            <a:spLocks noGrp="1"/>
          </p:cNvSpPr>
          <p:nvPr>
            <p:ph type="title"/>
          </p:nvPr>
        </p:nvSpPr>
        <p:spPr/>
        <p:txBody>
          <a:bodyPr/>
          <a:lstStyle/>
          <a:p>
            <a:r>
              <a:rPr lang="en-IN" dirty="0">
                <a:solidFill>
                  <a:schemeClr val="accent2"/>
                </a:solidFill>
                <a:latin typeface="Tw Cen MT" panose="020B0602020104020603" pitchFamily="34" charset="0"/>
              </a:rPr>
              <a:t>STIR sequence</a:t>
            </a:r>
          </a:p>
        </p:txBody>
      </p:sp>
      <p:sp>
        <p:nvSpPr>
          <p:cNvPr id="3" name="Content Placeholder 2">
            <a:extLst>
              <a:ext uri="{FF2B5EF4-FFF2-40B4-BE49-F238E27FC236}">
                <a16:creationId xmlns:a16="http://schemas.microsoft.com/office/drawing/2014/main" id="{F593861A-09AD-EC3B-CBC3-49D0FBF63FD1}"/>
              </a:ext>
            </a:extLst>
          </p:cNvPr>
          <p:cNvSpPr>
            <a:spLocks noGrp="1"/>
          </p:cNvSpPr>
          <p:nvPr>
            <p:ph idx="1"/>
          </p:nvPr>
        </p:nvSpPr>
        <p:spPr/>
        <p:txBody>
          <a:bodyPr>
            <a:normAutofit/>
          </a:bodyPr>
          <a:lstStyle/>
          <a:p>
            <a:pPr>
              <a:lnSpc>
                <a:spcPct val="150000"/>
              </a:lnSpc>
            </a:pPr>
            <a:r>
              <a:rPr lang="en-IN" sz="2400" dirty="0"/>
              <a:t>Two 180</a:t>
            </a:r>
            <a:r>
              <a:rPr lang="en-IN" sz="2400" baseline="30000" dirty="0"/>
              <a:t>0</a:t>
            </a:r>
            <a:r>
              <a:rPr lang="en-IN" sz="2400" dirty="0"/>
              <a:t> pulses for black blood preparation, followed by a third slice-selective, 180</a:t>
            </a:r>
            <a:r>
              <a:rPr lang="en-IN" sz="2400" baseline="30000" dirty="0"/>
              <a:t>0</a:t>
            </a:r>
            <a:r>
              <a:rPr lang="en-IN" sz="2400" dirty="0"/>
              <a:t> pulse to provide the STIR contrast</a:t>
            </a:r>
          </a:p>
          <a:p>
            <a:pPr>
              <a:lnSpc>
                <a:spcPct val="150000"/>
              </a:lnSpc>
            </a:pPr>
            <a:r>
              <a:rPr lang="en-IN" sz="2400" dirty="0"/>
              <a:t>The inversion pulse applied with a short T1 value- reduces the signal intensity from tissues (fat) with a shorter T1, so that tissues (water) with higher T1 relaxation times exhibit a relatively higher signal amplitude</a:t>
            </a:r>
          </a:p>
          <a:p>
            <a:pPr>
              <a:lnSpc>
                <a:spcPct val="150000"/>
              </a:lnSpc>
            </a:pPr>
            <a:r>
              <a:rPr lang="en-IN" sz="2400" dirty="0"/>
              <a:t>Also called as- triple inversion recovery pulse or oedema imaging</a:t>
            </a:r>
          </a:p>
        </p:txBody>
      </p:sp>
    </p:spTree>
    <p:extLst>
      <p:ext uri="{BB962C8B-B14F-4D97-AF65-F5344CB8AC3E}">
        <p14:creationId xmlns:p14="http://schemas.microsoft.com/office/powerpoint/2010/main" val="33373543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83D07-A704-C8CB-09EA-8E93B9F0F12C}"/>
              </a:ext>
            </a:extLst>
          </p:cNvPr>
          <p:cNvSpPr>
            <a:spLocks noGrp="1"/>
          </p:cNvSpPr>
          <p:nvPr>
            <p:ph type="title"/>
          </p:nvPr>
        </p:nvSpPr>
        <p:spPr/>
        <p:txBody>
          <a:bodyPr/>
          <a:lstStyle/>
          <a:p>
            <a:r>
              <a:rPr lang="en-IN" dirty="0">
                <a:solidFill>
                  <a:schemeClr val="accent2"/>
                </a:solidFill>
                <a:latin typeface="Tw Cen MT" panose="020B0602020104020603" pitchFamily="34" charset="0"/>
              </a:rPr>
              <a:t>Cine MRI</a:t>
            </a:r>
          </a:p>
        </p:txBody>
      </p:sp>
      <p:sp>
        <p:nvSpPr>
          <p:cNvPr id="3" name="Content Placeholder 2">
            <a:extLst>
              <a:ext uri="{FF2B5EF4-FFF2-40B4-BE49-F238E27FC236}">
                <a16:creationId xmlns:a16="http://schemas.microsoft.com/office/drawing/2014/main" id="{F178DDF5-F411-FF70-F446-62C92FBBD75A}"/>
              </a:ext>
            </a:extLst>
          </p:cNvPr>
          <p:cNvSpPr>
            <a:spLocks noGrp="1"/>
          </p:cNvSpPr>
          <p:nvPr>
            <p:ph idx="1"/>
          </p:nvPr>
        </p:nvSpPr>
        <p:spPr/>
        <p:txBody>
          <a:bodyPr>
            <a:normAutofit/>
          </a:bodyPr>
          <a:lstStyle/>
          <a:p>
            <a:pPr>
              <a:lnSpc>
                <a:spcPct val="150000"/>
              </a:lnSpc>
            </a:pPr>
            <a:r>
              <a:rPr lang="en-IN" sz="2400" dirty="0"/>
              <a:t>Technique that captures the images of the heart in motion through out the cardiac cycle, and displays the cardiac motion in a cine loop fashion</a:t>
            </a:r>
          </a:p>
          <a:p>
            <a:pPr>
              <a:lnSpc>
                <a:spcPct val="150000"/>
              </a:lnSpc>
            </a:pPr>
            <a:r>
              <a:rPr lang="en-IN" sz="2400" dirty="0"/>
              <a:t>Periodic changes of the cardiac chambers and ventricular walls can be readily visualised</a:t>
            </a:r>
          </a:p>
          <a:p>
            <a:pPr>
              <a:lnSpc>
                <a:spcPct val="150000"/>
              </a:lnSpc>
            </a:pPr>
            <a:r>
              <a:rPr lang="en-IN" sz="2400" dirty="0"/>
              <a:t>Quantify ventricular function and local wall motion, thus provides important information about cardiac function</a:t>
            </a:r>
          </a:p>
        </p:txBody>
      </p:sp>
    </p:spTree>
    <p:extLst>
      <p:ext uri="{BB962C8B-B14F-4D97-AF65-F5344CB8AC3E}">
        <p14:creationId xmlns:p14="http://schemas.microsoft.com/office/powerpoint/2010/main" val="16341625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B28FD-35C1-7A24-F1E9-B28694954433}"/>
              </a:ext>
            </a:extLst>
          </p:cNvPr>
          <p:cNvSpPr>
            <a:spLocks noGrp="1"/>
          </p:cNvSpPr>
          <p:nvPr>
            <p:ph type="title"/>
          </p:nvPr>
        </p:nvSpPr>
        <p:spPr/>
        <p:txBody>
          <a:bodyPr/>
          <a:lstStyle/>
          <a:p>
            <a:r>
              <a:rPr lang="en-IN" dirty="0">
                <a:solidFill>
                  <a:schemeClr val="accent2"/>
                </a:solidFill>
                <a:latin typeface="Tw Cen MT" panose="020B0602020104020603" pitchFamily="34" charset="0"/>
              </a:rPr>
              <a:t>Cine MRI (cont.)</a:t>
            </a:r>
          </a:p>
        </p:txBody>
      </p:sp>
      <p:sp>
        <p:nvSpPr>
          <p:cNvPr id="3" name="Content Placeholder 2">
            <a:extLst>
              <a:ext uri="{FF2B5EF4-FFF2-40B4-BE49-F238E27FC236}">
                <a16:creationId xmlns:a16="http://schemas.microsoft.com/office/drawing/2014/main" id="{3B300DBB-3666-5003-F02C-11D64AC056A8}"/>
              </a:ext>
            </a:extLst>
          </p:cNvPr>
          <p:cNvSpPr>
            <a:spLocks noGrp="1"/>
          </p:cNvSpPr>
          <p:nvPr>
            <p:ph idx="1"/>
          </p:nvPr>
        </p:nvSpPr>
        <p:spPr/>
        <p:txBody>
          <a:bodyPr>
            <a:normAutofit fontScale="85000" lnSpcReduction="10000"/>
          </a:bodyPr>
          <a:lstStyle/>
          <a:p>
            <a:pPr>
              <a:lnSpc>
                <a:spcPct val="150000"/>
              </a:lnSpc>
            </a:pPr>
            <a:r>
              <a:rPr lang="en-IN" dirty="0"/>
              <a:t>Uses balanced steady-state free precession (</a:t>
            </a:r>
            <a:r>
              <a:rPr lang="en-IN" dirty="0" err="1"/>
              <a:t>bSSFP</a:t>
            </a:r>
            <a:r>
              <a:rPr lang="en-IN" dirty="0"/>
              <a:t>)</a:t>
            </a:r>
          </a:p>
          <a:p>
            <a:pPr lvl="1">
              <a:lnSpc>
                <a:spcPct val="150000"/>
              </a:lnSpc>
            </a:pPr>
            <a:r>
              <a:rPr lang="en-IN" dirty="0"/>
              <a:t>Rapid GRE sequence</a:t>
            </a:r>
          </a:p>
          <a:p>
            <a:pPr lvl="1">
              <a:lnSpc>
                <a:spcPct val="150000"/>
              </a:lnSpc>
            </a:pPr>
            <a:r>
              <a:rPr lang="en-IN" dirty="0"/>
              <a:t>Very short TR</a:t>
            </a:r>
          </a:p>
          <a:p>
            <a:pPr lvl="1">
              <a:lnSpc>
                <a:spcPct val="150000"/>
              </a:lnSpc>
            </a:pPr>
            <a:r>
              <a:rPr lang="en-IN" dirty="0"/>
              <a:t>High tissue contrast</a:t>
            </a:r>
          </a:p>
          <a:p>
            <a:pPr>
              <a:lnSpc>
                <a:spcPct val="150000"/>
              </a:lnSpc>
            </a:pPr>
            <a:r>
              <a:rPr lang="en-IN" dirty="0"/>
              <a:t>Cine MRI is considered gold standard in the assessment of systolic function of the ventricle</a:t>
            </a:r>
          </a:p>
          <a:p>
            <a:pPr>
              <a:lnSpc>
                <a:spcPct val="150000"/>
              </a:lnSpc>
            </a:pPr>
            <a:r>
              <a:rPr lang="en-IN" dirty="0"/>
              <a:t>Also used in evaluation of valvular insuffiency, outflow tract obstruction, dyssynchrony or asynchrony of ventricular walls and mobility of cardiac tumours</a:t>
            </a:r>
          </a:p>
        </p:txBody>
      </p:sp>
    </p:spTree>
    <p:extLst>
      <p:ext uri="{BB962C8B-B14F-4D97-AF65-F5344CB8AC3E}">
        <p14:creationId xmlns:p14="http://schemas.microsoft.com/office/powerpoint/2010/main" val="11149927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34162-CDB9-9052-2C55-F8DD11186A4A}"/>
              </a:ext>
            </a:extLst>
          </p:cNvPr>
          <p:cNvSpPr>
            <a:spLocks noGrp="1"/>
          </p:cNvSpPr>
          <p:nvPr>
            <p:ph type="title"/>
          </p:nvPr>
        </p:nvSpPr>
        <p:spPr/>
        <p:txBody>
          <a:bodyPr/>
          <a:lstStyle/>
          <a:p>
            <a:r>
              <a:rPr lang="en-IN" dirty="0">
                <a:solidFill>
                  <a:schemeClr val="accent2"/>
                </a:solidFill>
                <a:latin typeface="Tw Cen MT" panose="020B0602020104020603" pitchFamily="34" charset="0"/>
              </a:rPr>
              <a:t>Late gadolinium enhancement MRI</a:t>
            </a:r>
          </a:p>
        </p:txBody>
      </p:sp>
      <p:sp>
        <p:nvSpPr>
          <p:cNvPr id="3" name="Content Placeholder 2">
            <a:extLst>
              <a:ext uri="{FF2B5EF4-FFF2-40B4-BE49-F238E27FC236}">
                <a16:creationId xmlns:a16="http://schemas.microsoft.com/office/drawing/2014/main" id="{8040C0EE-BDB5-E642-7BE5-1D0AF5645ABF}"/>
              </a:ext>
            </a:extLst>
          </p:cNvPr>
          <p:cNvSpPr>
            <a:spLocks noGrp="1"/>
          </p:cNvSpPr>
          <p:nvPr>
            <p:ph idx="1"/>
          </p:nvPr>
        </p:nvSpPr>
        <p:spPr>
          <a:xfrm>
            <a:off x="838200" y="1825625"/>
            <a:ext cx="10515600" cy="4667250"/>
          </a:xfrm>
        </p:spPr>
        <p:txBody>
          <a:bodyPr>
            <a:normAutofit/>
          </a:bodyPr>
          <a:lstStyle/>
          <a:p>
            <a:pPr>
              <a:lnSpc>
                <a:spcPct val="150000"/>
              </a:lnSpc>
            </a:pPr>
            <a:r>
              <a:rPr lang="en-IN" sz="2400" dirty="0"/>
              <a:t>Soluble gadolinium (Gd) chelated agent</a:t>
            </a:r>
          </a:p>
          <a:p>
            <a:pPr>
              <a:lnSpc>
                <a:spcPct val="150000"/>
              </a:lnSpc>
            </a:pPr>
            <a:r>
              <a:rPr lang="en-IN" sz="2400" dirty="0"/>
              <a:t>Intravascular and intercellular space except brain</a:t>
            </a:r>
          </a:p>
          <a:p>
            <a:pPr>
              <a:lnSpc>
                <a:spcPct val="150000"/>
              </a:lnSpc>
            </a:pPr>
            <a:r>
              <a:rPr lang="en-IN" sz="2400" dirty="0"/>
              <a:t>Normal and abnormal myocardium will show different concentration curves of Gd due to different kinetics</a:t>
            </a:r>
          </a:p>
          <a:p>
            <a:pPr>
              <a:lnSpc>
                <a:spcPct val="150000"/>
              </a:lnSpc>
            </a:pPr>
            <a:r>
              <a:rPr lang="en-IN" sz="2400" dirty="0"/>
              <a:t>More intercellular space in infarcted or scarred myocardium</a:t>
            </a:r>
          </a:p>
          <a:p>
            <a:pPr>
              <a:lnSpc>
                <a:spcPct val="150000"/>
              </a:lnSpc>
            </a:pPr>
            <a:r>
              <a:rPr lang="en-IN" sz="2400" dirty="0"/>
              <a:t>Gd shortens T1, thus abnormal myocardium shows signal enhancement. </a:t>
            </a:r>
          </a:p>
          <a:p>
            <a:pPr>
              <a:lnSpc>
                <a:spcPct val="150000"/>
              </a:lnSpc>
            </a:pPr>
            <a:r>
              <a:rPr lang="en-IN" sz="2400" dirty="0"/>
              <a:t>Also exhibit T2/T2* shortening effect- smaller effect compared to effect on T1</a:t>
            </a:r>
          </a:p>
          <a:p>
            <a:endParaRPr lang="en-IN" dirty="0"/>
          </a:p>
          <a:p>
            <a:pPr marL="0" indent="0">
              <a:buNone/>
            </a:pPr>
            <a:endParaRPr lang="en-IN" dirty="0"/>
          </a:p>
        </p:txBody>
      </p:sp>
    </p:spTree>
    <p:extLst>
      <p:ext uri="{BB962C8B-B14F-4D97-AF65-F5344CB8AC3E}">
        <p14:creationId xmlns:p14="http://schemas.microsoft.com/office/powerpoint/2010/main" val="1095697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2C273-97D1-9B2A-EE2E-1AEFB175A210}"/>
              </a:ext>
            </a:extLst>
          </p:cNvPr>
          <p:cNvSpPr>
            <a:spLocks noGrp="1"/>
          </p:cNvSpPr>
          <p:nvPr>
            <p:ph type="title"/>
          </p:nvPr>
        </p:nvSpPr>
        <p:spPr/>
        <p:txBody>
          <a:bodyPr/>
          <a:lstStyle/>
          <a:p>
            <a:r>
              <a:rPr lang="en-US" dirty="0">
                <a:solidFill>
                  <a:schemeClr val="accent2"/>
                </a:solidFill>
                <a:latin typeface="Tw Cen MT" panose="020B0602020104020603" pitchFamily="34" charset="0"/>
              </a:rPr>
              <a:t>Outline</a:t>
            </a:r>
            <a:endParaRPr lang="en-IN" dirty="0">
              <a:solidFill>
                <a:schemeClr val="accent2"/>
              </a:solidFill>
              <a:latin typeface="Tw Cen MT" panose="020B0602020104020603" pitchFamily="34" charset="0"/>
            </a:endParaRPr>
          </a:p>
        </p:txBody>
      </p:sp>
      <p:sp>
        <p:nvSpPr>
          <p:cNvPr id="3" name="Content Placeholder 2">
            <a:extLst>
              <a:ext uri="{FF2B5EF4-FFF2-40B4-BE49-F238E27FC236}">
                <a16:creationId xmlns:a16="http://schemas.microsoft.com/office/drawing/2014/main" id="{BD570F49-2A95-A58E-4FE8-F4867C531487}"/>
              </a:ext>
            </a:extLst>
          </p:cNvPr>
          <p:cNvSpPr>
            <a:spLocks noGrp="1"/>
          </p:cNvSpPr>
          <p:nvPr>
            <p:ph sz="half" idx="1"/>
          </p:nvPr>
        </p:nvSpPr>
        <p:spPr>
          <a:xfrm>
            <a:off x="838200" y="1825624"/>
            <a:ext cx="5181600" cy="5032375"/>
          </a:xfrm>
        </p:spPr>
        <p:txBody>
          <a:bodyPr>
            <a:normAutofit fontScale="55000" lnSpcReduction="20000"/>
          </a:bodyPr>
          <a:lstStyle/>
          <a:p>
            <a:pPr>
              <a:lnSpc>
                <a:spcPct val="150000"/>
              </a:lnSpc>
            </a:pPr>
            <a:r>
              <a:rPr lang="en-US" sz="4000" dirty="0"/>
              <a:t>Basic physics</a:t>
            </a:r>
          </a:p>
          <a:p>
            <a:pPr lvl="1">
              <a:lnSpc>
                <a:spcPct val="150000"/>
              </a:lnSpc>
            </a:pPr>
            <a:r>
              <a:rPr lang="en-US" sz="4000" dirty="0"/>
              <a:t>Machine built</a:t>
            </a:r>
          </a:p>
          <a:p>
            <a:pPr lvl="1">
              <a:lnSpc>
                <a:spcPct val="150000"/>
              </a:lnSpc>
            </a:pPr>
            <a:r>
              <a:rPr lang="en-US" sz="4000" dirty="0"/>
              <a:t>Resonance and precession</a:t>
            </a:r>
          </a:p>
          <a:p>
            <a:pPr lvl="1">
              <a:lnSpc>
                <a:spcPct val="150000"/>
              </a:lnSpc>
            </a:pPr>
            <a:r>
              <a:rPr lang="en-IN" sz="4000" dirty="0"/>
              <a:t>T1 and T2 relaxation</a:t>
            </a:r>
          </a:p>
          <a:p>
            <a:pPr lvl="1">
              <a:lnSpc>
                <a:spcPct val="150000"/>
              </a:lnSpc>
            </a:pPr>
            <a:r>
              <a:rPr lang="en-IN" sz="4000" dirty="0"/>
              <a:t>Significance of T1 and T2 values</a:t>
            </a:r>
            <a:endParaRPr lang="en-US" sz="4000" dirty="0"/>
          </a:p>
          <a:p>
            <a:pPr>
              <a:lnSpc>
                <a:spcPct val="150000"/>
              </a:lnSpc>
            </a:pPr>
            <a:r>
              <a:rPr lang="en-US" sz="4000" dirty="0"/>
              <a:t>Pulse sequence</a:t>
            </a:r>
          </a:p>
          <a:p>
            <a:pPr>
              <a:lnSpc>
                <a:spcPct val="150000"/>
              </a:lnSpc>
            </a:pPr>
            <a:r>
              <a:rPr lang="en-US" sz="4000" dirty="0"/>
              <a:t>Contrast weighted imaging</a:t>
            </a:r>
          </a:p>
          <a:p>
            <a:pPr>
              <a:lnSpc>
                <a:spcPct val="150000"/>
              </a:lnSpc>
            </a:pPr>
            <a:r>
              <a:rPr lang="en-US" sz="4000" dirty="0"/>
              <a:t>Synchronization and gating</a:t>
            </a:r>
          </a:p>
          <a:p>
            <a:pPr>
              <a:lnSpc>
                <a:spcPct val="150000"/>
              </a:lnSpc>
            </a:pPr>
            <a:r>
              <a:rPr lang="en-US" sz="4000" dirty="0"/>
              <a:t>CMR sequences</a:t>
            </a:r>
          </a:p>
          <a:p>
            <a:endParaRPr lang="en-IN" dirty="0"/>
          </a:p>
        </p:txBody>
      </p:sp>
      <p:sp>
        <p:nvSpPr>
          <p:cNvPr id="4" name="Content Placeholder 3">
            <a:extLst>
              <a:ext uri="{FF2B5EF4-FFF2-40B4-BE49-F238E27FC236}">
                <a16:creationId xmlns:a16="http://schemas.microsoft.com/office/drawing/2014/main" id="{81169EA1-9E4D-3506-AF51-65B32B232144}"/>
              </a:ext>
            </a:extLst>
          </p:cNvPr>
          <p:cNvSpPr>
            <a:spLocks noGrp="1"/>
          </p:cNvSpPr>
          <p:nvPr>
            <p:ph sz="half" idx="2"/>
          </p:nvPr>
        </p:nvSpPr>
        <p:spPr>
          <a:xfrm>
            <a:off x="6172200" y="1825625"/>
            <a:ext cx="5181600" cy="4667250"/>
          </a:xfrm>
        </p:spPr>
        <p:txBody>
          <a:bodyPr>
            <a:normAutofit fontScale="55000" lnSpcReduction="20000"/>
          </a:bodyPr>
          <a:lstStyle/>
          <a:p>
            <a:pPr>
              <a:lnSpc>
                <a:spcPct val="170000"/>
              </a:lnSpc>
            </a:pPr>
            <a:r>
              <a:rPr lang="en-US" sz="4000" dirty="0"/>
              <a:t>CMR in cardiomyopathies</a:t>
            </a:r>
          </a:p>
          <a:p>
            <a:pPr lvl="1">
              <a:lnSpc>
                <a:spcPct val="170000"/>
              </a:lnSpc>
            </a:pPr>
            <a:r>
              <a:rPr lang="en-US" sz="4000" dirty="0"/>
              <a:t>HCM</a:t>
            </a:r>
          </a:p>
          <a:p>
            <a:pPr lvl="1">
              <a:lnSpc>
                <a:spcPct val="170000"/>
              </a:lnSpc>
            </a:pPr>
            <a:r>
              <a:rPr lang="en-US" sz="4000" dirty="0"/>
              <a:t>ARVC</a:t>
            </a:r>
          </a:p>
          <a:p>
            <a:pPr lvl="1">
              <a:lnSpc>
                <a:spcPct val="170000"/>
              </a:lnSpc>
            </a:pPr>
            <a:r>
              <a:rPr lang="en-US" sz="4000" dirty="0"/>
              <a:t>Amyloidosis</a:t>
            </a:r>
          </a:p>
          <a:p>
            <a:pPr lvl="1">
              <a:lnSpc>
                <a:spcPct val="170000"/>
              </a:lnSpc>
            </a:pPr>
            <a:r>
              <a:rPr lang="en-US" sz="4000" dirty="0"/>
              <a:t>Sarcoidosis</a:t>
            </a:r>
          </a:p>
          <a:p>
            <a:pPr lvl="1">
              <a:lnSpc>
                <a:spcPct val="170000"/>
              </a:lnSpc>
            </a:pPr>
            <a:r>
              <a:rPr lang="en-US" sz="4000" dirty="0"/>
              <a:t>Fabry’s disease</a:t>
            </a:r>
          </a:p>
          <a:p>
            <a:pPr lvl="1">
              <a:lnSpc>
                <a:spcPct val="170000"/>
              </a:lnSpc>
            </a:pPr>
            <a:r>
              <a:rPr lang="en-US" sz="4000" dirty="0"/>
              <a:t>LVNC</a:t>
            </a:r>
          </a:p>
          <a:p>
            <a:pPr lvl="1">
              <a:lnSpc>
                <a:spcPct val="170000"/>
              </a:lnSpc>
            </a:pPr>
            <a:r>
              <a:rPr lang="en-US" sz="4000" dirty="0"/>
              <a:t>IOC</a:t>
            </a:r>
          </a:p>
          <a:p>
            <a:pPr marL="0" indent="0">
              <a:buNone/>
            </a:pPr>
            <a:endParaRPr lang="en-IN" dirty="0"/>
          </a:p>
        </p:txBody>
      </p:sp>
    </p:spTree>
    <p:extLst>
      <p:ext uri="{BB962C8B-B14F-4D97-AF65-F5344CB8AC3E}">
        <p14:creationId xmlns:p14="http://schemas.microsoft.com/office/powerpoint/2010/main" val="41895571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05D54-7821-79EB-70C6-B74BB4929E0C}"/>
              </a:ext>
            </a:extLst>
          </p:cNvPr>
          <p:cNvSpPr>
            <a:spLocks noGrp="1"/>
          </p:cNvSpPr>
          <p:nvPr>
            <p:ph type="title"/>
          </p:nvPr>
        </p:nvSpPr>
        <p:spPr/>
        <p:txBody>
          <a:bodyPr/>
          <a:lstStyle/>
          <a:p>
            <a:r>
              <a:rPr lang="en-IN" dirty="0">
                <a:solidFill>
                  <a:schemeClr val="accent2"/>
                </a:solidFill>
                <a:latin typeface="Tw Cen MT" panose="020B0602020104020603" pitchFamily="34" charset="0"/>
              </a:rPr>
              <a:t>LGE imaging</a:t>
            </a:r>
          </a:p>
        </p:txBody>
      </p:sp>
      <p:sp>
        <p:nvSpPr>
          <p:cNvPr id="6" name="Rectangle 5">
            <a:extLst>
              <a:ext uri="{FF2B5EF4-FFF2-40B4-BE49-F238E27FC236}">
                <a16:creationId xmlns:a16="http://schemas.microsoft.com/office/drawing/2014/main" id="{51D554F7-4226-6031-5CC9-1016EF8D52FB}"/>
              </a:ext>
            </a:extLst>
          </p:cNvPr>
          <p:cNvSpPr/>
          <p:nvPr/>
        </p:nvSpPr>
        <p:spPr>
          <a:xfrm>
            <a:off x="4047161" y="1482342"/>
            <a:ext cx="3236360" cy="56507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t>Contrast agent</a:t>
            </a:r>
          </a:p>
        </p:txBody>
      </p:sp>
      <p:cxnSp>
        <p:nvCxnSpPr>
          <p:cNvPr id="10" name="Straight Arrow Connector 9">
            <a:extLst>
              <a:ext uri="{FF2B5EF4-FFF2-40B4-BE49-F238E27FC236}">
                <a16:creationId xmlns:a16="http://schemas.microsoft.com/office/drawing/2014/main" id="{D997EDA4-58A7-DFA9-2EC4-BC204C72CFE0}"/>
              </a:ext>
            </a:extLst>
          </p:cNvPr>
          <p:cNvCxnSpPr/>
          <p:nvPr/>
        </p:nvCxnSpPr>
        <p:spPr>
          <a:xfrm>
            <a:off x="5665341" y="2013735"/>
            <a:ext cx="0" cy="39041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38DA126F-8845-843D-2CD5-0A745E3B4482}"/>
              </a:ext>
            </a:extLst>
          </p:cNvPr>
          <p:cNvSpPr/>
          <p:nvPr/>
        </p:nvSpPr>
        <p:spPr>
          <a:xfrm>
            <a:off x="4047161" y="2404153"/>
            <a:ext cx="3236360" cy="56507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t>T1 scout- for selection of T1 (inversion time)</a:t>
            </a:r>
          </a:p>
        </p:txBody>
      </p:sp>
      <p:cxnSp>
        <p:nvCxnSpPr>
          <p:cNvPr id="12" name="Straight Arrow Connector 11">
            <a:extLst>
              <a:ext uri="{FF2B5EF4-FFF2-40B4-BE49-F238E27FC236}">
                <a16:creationId xmlns:a16="http://schemas.microsoft.com/office/drawing/2014/main" id="{EC508697-05B1-BC01-931B-ABF646825A38}"/>
              </a:ext>
            </a:extLst>
          </p:cNvPr>
          <p:cNvCxnSpPr/>
          <p:nvPr/>
        </p:nvCxnSpPr>
        <p:spPr>
          <a:xfrm>
            <a:off x="5665341" y="3002917"/>
            <a:ext cx="0" cy="39041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Rectangle 12">
            <a:extLst>
              <a:ext uri="{FF2B5EF4-FFF2-40B4-BE49-F238E27FC236}">
                <a16:creationId xmlns:a16="http://schemas.microsoft.com/office/drawing/2014/main" id="{A11D0E2A-C82E-329B-F8A3-8567D3E934F5}"/>
              </a:ext>
            </a:extLst>
          </p:cNvPr>
          <p:cNvSpPr/>
          <p:nvPr/>
        </p:nvSpPr>
        <p:spPr>
          <a:xfrm>
            <a:off x="4047161" y="3393335"/>
            <a:ext cx="3236360" cy="56507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t>Myocardial nulling</a:t>
            </a:r>
          </a:p>
        </p:txBody>
      </p:sp>
      <p:cxnSp>
        <p:nvCxnSpPr>
          <p:cNvPr id="14" name="Straight Arrow Connector 13">
            <a:extLst>
              <a:ext uri="{FF2B5EF4-FFF2-40B4-BE49-F238E27FC236}">
                <a16:creationId xmlns:a16="http://schemas.microsoft.com/office/drawing/2014/main" id="{5FD544C5-B0E8-9B33-8ABC-E8BB2D6CCA23}"/>
              </a:ext>
            </a:extLst>
          </p:cNvPr>
          <p:cNvCxnSpPr/>
          <p:nvPr/>
        </p:nvCxnSpPr>
        <p:spPr>
          <a:xfrm>
            <a:off x="5665341" y="3945278"/>
            <a:ext cx="0" cy="39041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BCA71695-EE2F-C849-A4B7-86BBBD96EDDD}"/>
              </a:ext>
            </a:extLst>
          </p:cNvPr>
          <p:cNvSpPr/>
          <p:nvPr/>
        </p:nvSpPr>
        <p:spPr>
          <a:xfrm>
            <a:off x="4047161" y="4335696"/>
            <a:ext cx="3236360" cy="56507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t>Post-contrast imaging</a:t>
            </a:r>
          </a:p>
        </p:txBody>
      </p:sp>
      <p:cxnSp>
        <p:nvCxnSpPr>
          <p:cNvPr id="18" name="Straight Arrow Connector 17">
            <a:extLst>
              <a:ext uri="{FF2B5EF4-FFF2-40B4-BE49-F238E27FC236}">
                <a16:creationId xmlns:a16="http://schemas.microsoft.com/office/drawing/2014/main" id="{F129026C-0360-8626-F47A-03BB06823D90}"/>
              </a:ext>
            </a:extLst>
          </p:cNvPr>
          <p:cNvCxnSpPr/>
          <p:nvPr/>
        </p:nvCxnSpPr>
        <p:spPr>
          <a:xfrm flipH="1">
            <a:off x="3641253" y="4892774"/>
            <a:ext cx="2053119" cy="6883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7A45F4D6-5D37-9BA5-595F-B27BD88E7EA7}"/>
              </a:ext>
            </a:extLst>
          </p:cNvPr>
          <p:cNvCxnSpPr>
            <a:cxnSpLocks/>
          </p:cNvCxnSpPr>
          <p:nvPr/>
        </p:nvCxnSpPr>
        <p:spPr>
          <a:xfrm>
            <a:off x="5749090" y="4867676"/>
            <a:ext cx="1884609" cy="7009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id="{F2AFE616-C251-6EEC-008C-FB15B1867DB6}"/>
              </a:ext>
            </a:extLst>
          </p:cNvPr>
          <p:cNvSpPr/>
          <p:nvPr/>
        </p:nvSpPr>
        <p:spPr>
          <a:xfrm>
            <a:off x="1587356" y="5599023"/>
            <a:ext cx="3236360" cy="831814"/>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t>Normal myocardium</a:t>
            </a:r>
          </a:p>
          <a:p>
            <a:pPr algn="ctr"/>
            <a:r>
              <a:rPr lang="en-IN" dirty="0"/>
              <a:t>(Uniformly dark)</a:t>
            </a:r>
          </a:p>
        </p:txBody>
      </p:sp>
      <p:sp>
        <p:nvSpPr>
          <p:cNvPr id="24" name="Rectangle 23">
            <a:extLst>
              <a:ext uri="{FF2B5EF4-FFF2-40B4-BE49-F238E27FC236}">
                <a16:creationId xmlns:a16="http://schemas.microsoft.com/office/drawing/2014/main" id="{A28D5C95-FA71-AA4D-46EF-8E7553BAA93A}"/>
              </a:ext>
            </a:extLst>
          </p:cNvPr>
          <p:cNvSpPr/>
          <p:nvPr/>
        </p:nvSpPr>
        <p:spPr>
          <a:xfrm>
            <a:off x="6647380" y="5593691"/>
            <a:ext cx="3236360" cy="831814"/>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t>Abnormal myocardium</a:t>
            </a:r>
          </a:p>
          <a:p>
            <a:pPr algn="ctr"/>
            <a:r>
              <a:rPr lang="en-IN" dirty="0"/>
              <a:t>(Bright areas on the dark background)</a:t>
            </a:r>
          </a:p>
        </p:txBody>
      </p:sp>
      <p:sp>
        <p:nvSpPr>
          <p:cNvPr id="26" name="TextBox 25">
            <a:extLst>
              <a:ext uri="{FF2B5EF4-FFF2-40B4-BE49-F238E27FC236}">
                <a16:creationId xmlns:a16="http://schemas.microsoft.com/office/drawing/2014/main" id="{FB00AF13-0188-B0BB-7780-2E04E689A5D9}"/>
              </a:ext>
            </a:extLst>
          </p:cNvPr>
          <p:cNvSpPr txBox="1"/>
          <p:nvPr/>
        </p:nvSpPr>
        <p:spPr>
          <a:xfrm>
            <a:off x="6096000" y="2051969"/>
            <a:ext cx="1270258" cy="307777"/>
          </a:xfrm>
          <a:prstGeom prst="rect">
            <a:avLst/>
          </a:prstGeom>
          <a:noFill/>
        </p:spPr>
        <p:txBody>
          <a:bodyPr wrap="square" rtlCol="0">
            <a:spAutoFit/>
          </a:bodyPr>
          <a:lstStyle/>
          <a:p>
            <a:r>
              <a:rPr lang="en-IN" sz="1400" dirty="0"/>
              <a:t>6-8 min</a:t>
            </a:r>
          </a:p>
        </p:txBody>
      </p:sp>
    </p:spTree>
    <p:extLst>
      <p:ext uri="{BB962C8B-B14F-4D97-AF65-F5344CB8AC3E}">
        <p14:creationId xmlns:p14="http://schemas.microsoft.com/office/powerpoint/2010/main" val="21875236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9718B-56E3-EFD2-7D3C-F05838068713}"/>
              </a:ext>
            </a:extLst>
          </p:cNvPr>
          <p:cNvSpPr>
            <a:spLocks noGrp="1"/>
          </p:cNvSpPr>
          <p:nvPr>
            <p:ph type="title"/>
          </p:nvPr>
        </p:nvSpPr>
        <p:spPr/>
        <p:txBody>
          <a:bodyPr/>
          <a:lstStyle/>
          <a:p>
            <a:r>
              <a:rPr lang="en-IN" dirty="0">
                <a:solidFill>
                  <a:schemeClr val="accent2"/>
                </a:solidFill>
                <a:latin typeface="Tw Cen MT" panose="020B0602020104020603" pitchFamily="34" charset="0"/>
              </a:rPr>
              <a:t>LGE-MRI (cont.)</a:t>
            </a:r>
          </a:p>
        </p:txBody>
      </p:sp>
      <p:sp>
        <p:nvSpPr>
          <p:cNvPr id="3" name="Content Placeholder 2">
            <a:extLst>
              <a:ext uri="{FF2B5EF4-FFF2-40B4-BE49-F238E27FC236}">
                <a16:creationId xmlns:a16="http://schemas.microsoft.com/office/drawing/2014/main" id="{C563E4F8-56B9-D25C-2076-4AC1B0102D2F}"/>
              </a:ext>
            </a:extLst>
          </p:cNvPr>
          <p:cNvSpPr>
            <a:spLocks noGrp="1"/>
          </p:cNvSpPr>
          <p:nvPr>
            <p:ph idx="1"/>
          </p:nvPr>
        </p:nvSpPr>
        <p:spPr>
          <a:xfrm>
            <a:off x="838200" y="1825625"/>
            <a:ext cx="10515600" cy="4667250"/>
          </a:xfrm>
        </p:spPr>
        <p:txBody>
          <a:bodyPr>
            <a:normAutofit/>
          </a:bodyPr>
          <a:lstStyle/>
          <a:p>
            <a:pPr>
              <a:lnSpc>
                <a:spcPct val="150000"/>
              </a:lnSpc>
            </a:pPr>
            <a:r>
              <a:rPr lang="en-IN" sz="2400" dirty="0"/>
              <a:t>Performed using T1-weighted rapid GRE-sequence combined with an inversion recovery pre-pulse to the null the signal of normal myocardium</a:t>
            </a:r>
          </a:p>
          <a:p>
            <a:pPr>
              <a:lnSpc>
                <a:spcPct val="150000"/>
              </a:lnSpc>
            </a:pPr>
            <a:r>
              <a:rPr lang="en-IN" sz="2400" dirty="0"/>
              <a:t>Expertise is needed to adjust the inversion-recovery null time so that normal myocardium is nulled and appears dark</a:t>
            </a:r>
          </a:p>
          <a:p>
            <a:pPr>
              <a:lnSpc>
                <a:spcPct val="150000"/>
              </a:lnSpc>
            </a:pPr>
            <a:r>
              <a:rPr lang="en-IN" sz="2400" dirty="0"/>
              <a:t>Vivid contrast between normal and abnormal myocardium</a:t>
            </a:r>
          </a:p>
          <a:p>
            <a:pPr>
              <a:lnSpc>
                <a:spcPct val="150000"/>
              </a:lnSpc>
            </a:pPr>
            <a:r>
              <a:rPr lang="en-IN" sz="2400" dirty="0"/>
              <a:t>Standard technique to determine myocardial scarring and has tremendous role in cardiomyopathy</a:t>
            </a:r>
          </a:p>
        </p:txBody>
      </p:sp>
    </p:spTree>
    <p:extLst>
      <p:ext uri="{BB962C8B-B14F-4D97-AF65-F5344CB8AC3E}">
        <p14:creationId xmlns:p14="http://schemas.microsoft.com/office/powerpoint/2010/main" val="30317762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0BDA4-F958-00AC-B43B-A332F6600614}"/>
              </a:ext>
            </a:extLst>
          </p:cNvPr>
          <p:cNvSpPr>
            <a:spLocks noGrp="1"/>
          </p:cNvSpPr>
          <p:nvPr>
            <p:ph type="title"/>
          </p:nvPr>
        </p:nvSpPr>
        <p:spPr/>
        <p:txBody>
          <a:bodyPr/>
          <a:lstStyle/>
          <a:p>
            <a:r>
              <a:rPr lang="en-IN" dirty="0">
                <a:solidFill>
                  <a:schemeClr val="accent2"/>
                </a:solidFill>
                <a:latin typeface="Tw Cen MT" panose="020B0602020104020603" pitchFamily="34" charset="0"/>
              </a:rPr>
              <a:t>Quantification of LGE</a:t>
            </a:r>
          </a:p>
        </p:txBody>
      </p:sp>
      <p:sp>
        <p:nvSpPr>
          <p:cNvPr id="3" name="Content Placeholder 2">
            <a:extLst>
              <a:ext uri="{FF2B5EF4-FFF2-40B4-BE49-F238E27FC236}">
                <a16:creationId xmlns:a16="http://schemas.microsoft.com/office/drawing/2014/main" id="{E34DECE3-371A-93A9-D09B-1F96BDA2E789}"/>
              </a:ext>
            </a:extLst>
          </p:cNvPr>
          <p:cNvSpPr>
            <a:spLocks noGrp="1"/>
          </p:cNvSpPr>
          <p:nvPr>
            <p:ph idx="1"/>
          </p:nvPr>
        </p:nvSpPr>
        <p:spPr/>
        <p:txBody>
          <a:bodyPr/>
          <a:lstStyle/>
          <a:p>
            <a:pPr>
              <a:lnSpc>
                <a:spcPct val="150000"/>
              </a:lnSpc>
            </a:pPr>
            <a:r>
              <a:rPr lang="en-IN" sz="2400" dirty="0"/>
              <a:t>Predicting adverse outcomes in non-ischemic cardiomyopathy</a:t>
            </a:r>
          </a:p>
          <a:p>
            <a:pPr>
              <a:lnSpc>
                <a:spcPct val="150000"/>
              </a:lnSpc>
            </a:pPr>
            <a:r>
              <a:rPr lang="en-IN" sz="2400" dirty="0"/>
              <a:t>Remote normal myocardium zone is defined </a:t>
            </a:r>
          </a:p>
          <a:p>
            <a:pPr>
              <a:lnSpc>
                <a:spcPct val="150000"/>
              </a:lnSpc>
            </a:pPr>
            <a:r>
              <a:rPr lang="en-IN" sz="2400" dirty="0"/>
              <a:t>Threshold of signal intensity is kept +2 SD above average signal in remote zone (more than + 2 SD- scarred myocardium)</a:t>
            </a:r>
          </a:p>
          <a:p>
            <a:pPr marL="0" indent="0">
              <a:buNone/>
            </a:pPr>
            <a:endParaRPr lang="en-IN" dirty="0"/>
          </a:p>
          <a:p>
            <a:endParaRPr lang="en-IN" dirty="0"/>
          </a:p>
        </p:txBody>
      </p:sp>
    </p:spTree>
    <p:extLst>
      <p:ext uri="{BB962C8B-B14F-4D97-AF65-F5344CB8AC3E}">
        <p14:creationId xmlns:p14="http://schemas.microsoft.com/office/powerpoint/2010/main" val="2663529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444B9-3C49-9FAD-18D9-4BBED917001E}"/>
              </a:ext>
            </a:extLst>
          </p:cNvPr>
          <p:cNvSpPr>
            <a:spLocks noGrp="1"/>
          </p:cNvSpPr>
          <p:nvPr>
            <p:ph type="title"/>
          </p:nvPr>
        </p:nvSpPr>
        <p:spPr/>
        <p:txBody>
          <a:bodyPr/>
          <a:lstStyle/>
          <a:p>
            <a:r>
              <a:rPr lang="en-IN" dirty="0">
                <a:solidFill>
                  <a:schemeClr val="accent2"/>
                </a:solidFill>
                <a:latin typeface="Tw Cen MT" panose="020B0602020104020603" pitchFamily="34" charset="0"/>
              </a:rPr>
              <a:t>Myocardial T1 mapping</a:t>
            </a:r>
          </a:p>
        </p:txBody>
      </p:sp>
      <p:sp>
        <p:nvSpPr>
          <p:cNvPr id="3" name="Content Placeholder 2">
            <a:extLst>
              <a:ext uri="{FF2B5EF4-FFF2-40B4-BE49-F238E27FC236}">
                <a16:creationId xmlns:a16="http://schemas.microsoft.com/office/drawing/2014/main" id="{0F7CF68D-12DC-C311-E25A-24E09F1A2ECC}"/>
              </a:ext>
            </a:extLst>
          </p:cNvPr>
          <p:cNvSpPr>
            <a:spLocks noGrp="1"/>
          </p:cNvSpPr>
          <p:nvPr>
            <p:ph idx="1"/>
          </p:nvPr>
        </p:nvSpPr>
        <p:spPr/>
        <p:txBody>
          <a:bodyPr>
            <a:normAutofit/>
          </a:bodyPr>
          <a:lstStyle/>
          <a:p>
            <a:pPr>
              <a:lnSpc>
                <a:spcPct val="150000"/>
              </a:lnSpc>
            </a:pPr>
            <a:r>
              <a:rPr lang="en-IN" sz="2400" dirty="0"/>
              <a:t>Diffuse interstitial myocardial fibrosis is not readily observable on LGE images</a:t>
            </a:r>
          </a:p>
          <a:p>
            <a:pPr>
              <a:lnSpc>
                <a:spcPct val="150000"/>
              </a:lnSpc>
            </a:pPr>
            <a:r>
              <a:rPr lang="en-IN" sz="2400" dirty="0"/>
              <a:t>Modified Look-Locker inversion recovery (MOLLI) sequence: allows T1 quantification of myocardium</a:t>
            </a:r>
          </a:p>
          <a:p>
            <a:pPr>
              <a:lnSpc>
                <a:spcPct val="150000"/>
              </a:lnSpc>
            </a:pPr>
            <a:r>
              <a:rPr lang="en-IN" sz="2400" dirty="0"/>
              <a:t>Non-contrast T1 mapping: sensitive alternative to LGE</a:t>
            </a:r>
          </a:p>
          <a:p>
            <a:pPr>
              <a:lnSpc>
                <a:spcPct val="150000"/>
              </a:lnSpc>
            </a:pPr>
            <a:r>
              <a:rPr lang="en-IN" sz="2400" dirty="0"/>
              <a:t>Increased T1 time: myocarditis, amyloidosis, HCM </a:t>
            </a:r>
          </a:p>
          <a:p>
            <a:pPr>
              <a:lnSpc>
                <a:spcPct val="150000"/>
              </a:lnSpc>
            </a:pPr>
            <a:r>
              <a:rPr lang="en-IN" sz="2400" dirty="0"/>
              <a:t>Decreased T1 time: iron overload cardiomyopathy and Fabry’s disease </a:t>
            </a:r>
          </a:p>
        </p:txBody>
      </p:sp>
    </p:spTree>
    <p:extLst>
      <p:ext uri="{BB962C8B-B14F-4D97-AF65-F5344CB8AC3E}">
        <p14:creationId xmlns:p14="http://schemas.microsoft.com/office/powerpoint/2010/main" val="35185407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C57EC-556D-E226-65D8-8F2FD25A565D}"/>
              </a:ext>
            </a:extLst>
          </p:cNvPr>
          <p:cNvSpPr>
            <a:spLocks noGrp="1"/>
          </p:cNvSpPr>
          <p:nvPr>
            <p:ph type="title"/>
          </p:nvPr>
        </p:nvSpPr>
        <p:spPr/>
        <p:txBody>
          <a:bodyPr/>
          <a:lstStyle/>
          <a:p>
            <a:r>
              <a:rPr lang="en-IN" dirty="0">
                <a:solidFill>
                  <a:schemeClr val="accent2"/>
                </a:solidFill>
                <a:latin typeface="Tw Cen MT" panose="020B0602020104020603" pitchFamily="34" charset="0"/>
              </a:rPr>
              <a:t>Myocardial ECV</a:t>
            </a:r>
          </a:p>
        </p:txBody>
      </p:sp>
      <p:sp>
        <p:nvSpPr>
          <p:cNvPr id="3" name="Content Placeholder 2">
            <a:extLst>
              <a:ext uri="{FF2B5EF4-FFF2-40B4-BE49-F238E27FC236}">
                <a16:creationId xmlns:a16="http://schemas.microsoft.com/office/drawing/2014/main" id="{427B83D3-447F-1A8C-4699-8181CAECB8EB}"/>
              </a:ext>
            </a:extLst>
          </p:cNvPr>
          <p:cNvSpPr>
            <a:spLocks noGrp="1"/>
          </p:cNvSpPr>
          <p:nvPr>
            <p:ph idx="1"/>
          </p:nvPr>
        </p:nvSpPr>
        <p:spPr/>
        <p:txBody>
          <a:bodyPr>
            <a:normAutofit/>
          </a:bodyPr>
          <a:lstStyle/>
          <a:p>
            <a:pPr>
              <a:lnSpc>
                <a:spcPct val="150000"/>
              </a:lnSpc>
            </a:pPr>
            <a:r>
              <a:rPr lang="en-IN" sz="2400" dirty="0"/>
              <a:t>Defined as a ratio of the change in the myocardium T1 to the change in the blood T1 (pre-contrast vs post-contrast)</a:t>
            </a:r>
          </a:p>
          <a:p>
            <a:pPr>
              <a:lnSpc>
                <a:spcPct val="150000"/>
              </a:lnSpc>
            </a:pPr>
            <a:r>
              <a:rPr lang="en-IN" sz="2400" dirty="0"/>
              <a:t>Associated with severity of diffuse myocardial fibrosis in histology and diastolic function in HFpEF</a:t>
            </a:r>
          </a:p>
          <a:p>
            <a:pPr>
              <a:lnSpc>
                <a:spcPct val="150000"/>
              </a:lnSpc>
            </a:pPr>
            <a:r>
              <a:rPr lang="en-IN" sz="2400" dirty="0"/>
              <a:t>More favourable than post-contrast T1 time to estimate extracellular expansion in diffuse myocardial fibrosis</a:t>
            </a:r>
          </a:p>
        </p:txBody>
      </p:sp>
    </p:spTree>
    <p:extLst>
      <p:ext uri="{BB962C8B-B14F-4D97-AF65-F5344CB8AC3E}">
        <p14:creationId xmlns:p14="http://schemas.microsoft.com/office/powerpoint/2010/main" val="14509545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8AACB-B5A3-2408-9EFA-C4CFF24225A2}"/>
              </a:ext>
            </a:extLst>
          </p:cNvPr>
          <p:cNvSpPr>
            <a:spLocks noGrp="1"/>
          </p:cNvSpPr>
          <p:nvPr>
            <p:ph type="title"/>
          </p:nvPr>
        </p:nvSpPr>
        <p:spPr/>
        <p:txBody>
          <a:bodyPr/>
          <a:lstStyle/>
          <a:p>
            <a:r>
              <a:rPr lang="en-IN" dirty="0">
                <a:solidFill>
                  <a:schemeClr val="accent2"/>
                </a:solidFill>
                <a:latin typeface="Tw Cen MT" panose="020B0602020104020603" pitchFamily="34" charset="0"/>
              </a:rPr>
              <a:t>Myocardial T2 and T2* mapping</a:t>
            </a:r>
          </a:p>
        </p:txBody>
      </p:sp>
      <p:sp>
        <p:nvSpPr>
          <p:cNvPr id="3" name="Content Placeholder 2">
            <a:extLst>
              <a:ext uri="{FF2B5EF4-FFF2-40B4-BE49-F238E27FC236}">
                <a16:creationId xmlns:a16="http://schemas.microsoft.com/office/drawing/2014/main" id="{2EB093AA-EA95-BDF6-86E0-2010C2C2247A}"/>
              </a:ext>
            </a:extLst>
          </p:cNvPr>
          <p:cNvSpPr>
            <a:spLocks noGrp="1"/>
          </p:cNvSpPr>
          <p:nvPr>
            <p:ph idx="1"/>
          </p:nvPr>
        </p:nvSpPr>
        <p:spPr/>
        <p:txBody>
          <a:bodyPr>
            <a:normAutofit lnSpcReduction="10000"/>
          </a:bodyPr>
          <a:lstStyle/>
          <a:p>
            <a:pPr>
              <a:lnSpc>
                <a:spcPct val="150000"/>
              </a:lnSpc>
            </a:pPr>
            <a:r>
              <a:rPr lang="en-IN" sz="2400" dirty="0"/>
              <a:t>Long transverse relaxation time of water protons, thus T2 prolongs</a:t>
            </a:r>
          </a:p>
          <a:p>
            <a:pPr>
              <a:lnSpc>
                <a:spcPct val="150000"/>
              </a:lnSpc>
            </a:pPr>
            <a:r>
              <a:rPr lang="en-IN" sz="2400" dirty="0"/>
              <a:t>Myocardial T2 mapping detects intramyocardial water and can quantify myocardial oedema</a:t>
            </a:r>
          </a:p>
          <a:p>
            <a:pPr>
              <a:lnSpc>
                <a:spcPct val="150000"/>
              </a:lnSpc>
            </a:pPr>
            <a:r>
              <a:rPr lang="en-IN" sz="2400" dirty="0"/>
              <a:t>T2* relaxation: due to decay of transverse magnetisation caused by local magnetic field homogeneity</a:t>
            </a:r>
          </a:p>
          <a:p>
            <a:pPr>
              <a:lnSpc>
                <a:spcPct val="150000"/>
              </a:lnSpc>
            </a:pPr>
            <a:r>
              <a:rPr lang="en-IN" sz="2400" dirty="0"/>
              <a:t>Sensitive to iron content of the tissue</a:t>
            </a:r>
          </a:p>
          <a:p>
            <a:pPr>
              <a:lnSpc>
                <a:spcPct val="150000"/>
              </a:lnSpc>
            </a:pPr>
            <a:r>
              <a:rPr lang="en-IN" sz="2400" dirty="0"/>
              <a:t>T2* relaxation times are severely reduced in iron overload cardiomyopathy</a:t>
            </a:r>
          </a:p>
        </p:txBody>
      </p:sp>
    </p:spTree>
    <p:extLst>
      <p:ext uri="{BB962C8B-B14F-4D97-AF65-F5344CB8AC3E}">
        <p14:creationId xmlns:p14="http://schemas.microsoft.com/office/powerpoint/2010/main" val="32195722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541FE-6BE2-5E39-5567-C18680CA5FAD}"/>
              </a:ext>
            </a:extLst>
          </p:cNvPr>
          <p:cNvSpPr>
            <a:spLocks noGrp="1"/>
          </p:cNvSpPr>
          <p:nvPr>
            <p:ph type="title"/>
          </p:nvPr>
        </p:nvSpPr>
        <p:spPr/>
        <p:txBody>
          <a:bodyPr/>
          <a:lstStyle/>
          <a:p>
            <a:r>
              <a:rPr lang="en-IN" dirty="0">
                <a:solidFill>
                  <a:schemeClr val="accent2"/>
                </a:solidFill>
                <a:latin typeface="Tw Cen MT" panose="020B0602020104020603" pitchFamily="34" charset="0"/>
              </a:rPr>
              <a:t>Phase contrast cine</a:t>
            </a:r>
            <a:r>
              <a:rPr lang="en-IN" dirty="0"/>
              <a:t> </a:t>
            </a:r>
          </a:p>
        </p:txBody>
      </p:sp>
      <p:sp>
        <p:nvSpPr>
          <p:cNvPr id="3" name="Content Placeholder 2">
            <a:extLst>
              <a:ext uri="{FF2B5EF4-FFF2-40B4-BE49-F238E27FC236}">
                <a16:creationId xmlns:a16="http://schemas.microsoft.com/office/drawing/2014/main" id="{4F011547-7DE4-F834-A3EB-E393C842E454}"/>
              </a:ext>
            </a:extLst>
          </p:cNvPr>
          <p:cNvSpPr>
            <a:spLocks noGrp="1"/>
          </p:cNvSpPr>
          <p:nvPr>
            <p:ph idx="1"/>
          </p:nvPr>
        </p:nvSpPr>
        <p:spPr/>
        <p:txBody>
          <a:bodyPr>
            <a:normAutofit lnSpcReduction="10000"/>
          </a:bodyPr>
          <a:lstStyle/>
          <a:p>
            <a:pPr>
              <a:lnSpc>
                <a:spcPct val="150000"/>
              </a:lnSpc>
            </a:pPr>
            <a:r>
              <a:rPr lang="en-IN" sz="2200" dirty="0"/>
              <a:t>Bipolar velocity gradient is added to cardiac gated GRE sequence to measure phase shift caused by the flowing blood</a:t>
            </a:r>
          </a:p>
          <a:p>
            <a:pPr>
              <a:lnSpc>
                <a:spcPct val="150000"/>
              </a:lnSpc>
            </a:pPr>
            <a:r>
              <a:rPr lang="en-IN" sz="2200" dirty="0"/>
              <a:t>Phase shift is proportional to the flow velocity along the direction of bipolar gradient</a:t>
            </a:r>
          </a:p>
          <a:p>
            <a:pPr>
              <a:lnSpc>
                <a:spcPct val="150000"/>
              </a:lnSpc>
            </a:pPr>
            <a:r>
              <a:rPr lang="en-IN" sz="2200" dirty="0"/>
              <a:t>Stationary tissue appears grey, whereas flowing blood appears white or black signal intensity, depending on the direction of the flow relative to velocity encoding gradient</a:t>
            </a:r>
          </a:p>
          <a:p>
            <a:pPr>
              <a:lnSpc>
                <a:spcPct val="150000"/>
              </a:lnSpc>
            </a:pPr>
            <a:r>
              <a:rPr lang="en-IN" sz="2200" dirty="0"/>
              <a:t>Used for flow quantification of great vessels, regurgitant flow, estimation of cardiac shunts</a:t>
            </a:r>
          </a:p>
          <a:p>
            <a:pPr>
              <a:lnSpc>
                <a:spcPct val="150000"/>
              </a:lnSpc>
            </a:pPr>
            <a:r>
              <a:rPr lang="en-IN" sz="2200" dirty="0"/>
              <a:t>Measure of pulse wave velocity of descending aorta- elasticity of aortic wall</a:t>
            </a:r>
          </a:p>
        </p:txBody>
      </p:sp>
    </p:spTree>
    <p:extLst>
      <p:ext uri="{BB962C8B-B14F-4D97-AF65-F5344CB8AC3E}">
        <p14:creationId xmlns:p14="http://schemas.microsoft.com/office/powerpoint/2010/main" val="26564176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DF588DF-84E1-88E6-4472-CE1EB9A681A1}"/>
              </a:ext>
            </a:extLst>
          </p:cNvPr>
          <p:cNvGraphicFramePr>
            <a:graphicFrameLocks noGrp="1"/>
          </p:cNvGraphicFramePr>
          <p:nvPr>
            <p:extLst>
              <p:ext uri="{D42A27DB-BD31-4B8C-83A1-F6EECF244321}">
                <p14:modId xmlns:p14="http://schemas.microsoft.com/office/powerpoint/2010/main" val="3928952274"/>
              </p:ext>
            </p:extLst>
          </p:nvPr>
        </p:nvGraphicFramePr>
        <p:xfrm>
          <a:off x="440077" y="355600"/>
          <a:ext cx="11311845" cy="6146800"/>
        </p:xfrm>
        <a:graphic>
          <a:graphicData uri="http://schemas.openxmlformats.org/drawingml/2006/table">
            <a:tbl>
              <a:tblPr firstRow="1" bandRow="1">
                <a:tableStyleId>{5C22544A-7EE6-4342-B048-85BDC9FD1C3A}</a:tableStyleId>
              </a:tblPr>
              <a:tblGrid>
                <a:gridCol w="3770615">
                  <a:extLst>
                    <a:ext uri="{9D8B030D-6E8A-4147-A177-3AD203B41FA5}">
                      <a16:colId xmlns:a16="http://schemas.microsoft.com/office/drawing/2014/main" val="596748416"/>
                    </a:ext>
                  </a:extLst>
                </a:gridCol>
                <a:gridCol w="3770615">
                  <a:extLst>
                    <a:ext uri="{9D8B030D-6E8A-4147-A177-3AD203B41FA5}">
                      <a16:colId xmlns:a16="http://schemas.microsoft.com/office/drawing/2014/main" val="2898317808"/>
                    </a:ext>
                  </a:extLst>
                </a:gridCol>
                <a:gridCol w="3770615">
                  <a:extLst>
                    <a:ext uri="{9D8B030D-6E8A-4147-A177-3AD203B41FA5}">
                      <a16:colId xmlns:a16="http://schemas.microsoft.com/office/drawing/2014/main" val="3272444335"/>
                    </a:ext>
                  </a:extLst>
                </a:gridCol>
              </a:tblGrid>
              <a:tr h="370840">
                <a:tc>
                  <a:txBody>
                    <a:bodyPr/>
                    <a:lstStyle/>
                    <a:p>
                      <a:r>
                        <a:rPr lang="en-IN" dirty="0"/>
                        <a:t>Imaging</a:t>
                      </a:r>
                    </a:p>
                  </a:txBody>
                  <a:tcPr/>
                </a:tc>
                <a:tc>
                  <a:txBody>
                    <a:bodyPr/>
                    <a:lstStyle/>
                    <a:p>
                      <a:r>
                        <a:rPr lang="en-IN" dirty="0"/>
                        <a:t>Sequence</a:t>
                      </a:r>
                    </a:p>
                  </a:txBody>
                  <a:tcPr/>
                </a:tc>
                <a:tc>
                  <a:txBody>
                    <a:bodyPr/>
                    <a:lstStyle/>
                    <a:p>
                      <a:r>
                        <a:rPr lang="en-IN" dirty="0"/>
                        <a:t>Applications</a:t>
                      </a:r>
                    </a:p>
                  </a:txBody>
                  <a:tcPr/>
                </a:tc>
                <a:extLst>
                  <a:ext uri="{0D108BD9-81ED-4DB2-BD59-A6C34878D82A}">
                    <a16:rowId xmlns:a16="http://schemas.microsoft.com/office/drawing/2014/main" val="2776290084"/>
                  </a:ext>
                </a:extLst>
              </a:tr>
              <a:tr h="370840">
                <a:tc>
                  <a:txBody>
                    <a:bodyPr/>
                    <a:lstStyle/>
                    <a:p>
                      <a:r>
                        <a:rPr lang="en-IN" dirty="0"/>
                        <a:t>Cine imaging</a:t>
                      </a:r>
                    </a:p>
                  </a:txBody>
                  <a:tcPr/>
                </a:tc>
                <a:tc>
                  <a:txBody>
                    <a:bodyPr/>
                    <a:lstStyle/>
                    <a:p>
                      <a:r>
                        <a:rPr lang="en-IN" dirty="0" err="1"/>
                        <a:t>bSSFP</a:t>
                      </a:r>
                      <a:endParaRPr lang="en-IN" dirty="0"/>
                    </a:p>
                  </a:txBody>
                  <a:tcPr/>
                </a:tc>
                <a:tc>
                  <a:txBody>
                    <a:bodyPr/>
                    <a:lstStyle/>
                    <a:p>
                      <a:r>
                        <a:rPr lang="en-IN" dirty="0"/>
                        <a:t>Ventricular volumes/function, wall thickness and mass</a:t>
                      </a:r>
                    </a:p>
                  </a:txBody>
                  <a:tcPr/>
                </a:tc>
                <a:extLst>
                  <a:ext uri="{0D108BD9-81ED-4DB2-BD59-A6C34878D82A}">
                    <a16:rowId xmlns:a16="http://schemas.microsoft.com/office/drawing/2014/main" val="3693834293"/>
                  </a:ext>
                </a:extLst>
              </a:tr>
              <a:tr h="370840">
                <a:tc rowSpan="2">
                  <a:txBody>
                    <a:bodyPr/>
                    <a:lstStyle/>
                    <a:p>
                      <a:endParaRPr lang="en-IN" dirty="0"/>
                    </a:p>
                  </a:txBody>
                  <a:tcPr/>
                </a:tc>
                <a:tc>
                  <a:txBody>
                    <a:bodyPr/>
                    <a:lstStyle/>
                    <a:p>
                      <a:r>
                        <a:rPr lang="en-IN" dirty="0"/>
                        <a:t>Spoiled-GRE</a:t>
                      </a:r>
                    </a:p>
                  </a:txBody>
                  <a:tcPr/>
                </a:tc>
                <a:tc>
                  <a:txBody>
                    <a:bodyPr/>
                    <a:lstStyle/>
                    <a:p>
                      <a:r>
                        <a:rPr lang="en-IN" dirty="0"/>
                        <a:t>Used in metal implants</a:t>
                      </a:r>
                    </a:p>
                  </a:txBody>
                  <a:tcPr/>
                </a:tc>
                <a:extLst>
                  <a:ext uri="{0D108BD9-81ED-4DB2-BD59-A6C34878D82A}">
                    <a16:rowId xmlns:a16="http://schemas.microsoft.com/office/drawing/2014/main" val="2878900820"/>
                  </a:ext>
                </a:extLst>
              </a:tr>
              <a:tr h="370840">
                <a:tc vMerge="1">
                  <a:txBody>
                    <a:bodyPr/>
                    <a:lstStyle/>
                    <a:p>
                      <a:endParaRPr lang="en-IN" dirty="0"/>
                    </a:p>
                  </a:txBody>
                  <a:tcPr/>
                </a:tc>
                <a:tc>
                  <a:txBody>
                    <a:bodyPr/>
                    <a:lstStyle/>
                    <a:p>
                      <a:r>
                        <a:rPr lang="en-IN" dirty="0"/>
                        <a:t>Real-time GRE</a:t>
                      </a:r>
                    </a:p>
                  </a:txBody>
                  <a:tcPr/>
                </a:tc>
                <a:tc>
                  <a:txBody>
                    <a:bodyPr/>
                    <a:lstStyle/>
                    <a:p>
                      <a:r>
                        <a:rPr lang="en-IN" dirty="0"/>
                        <a:t>Track beat to beat cardiac motion</a:t>
                      </a:r>
                    </a:p>
                  </a:txBody>
                  <a:tcPr/>
                </a:tc>
                <a:extLst>
                  <a:ext uri="{0D108BD9-81ED-4DB2-BD59-A6C34878D82A}">
                    <a16:rowId xmlns:a16="http://schemas.microsoft.com/office/drawing/2014/main" val="1459890917"/>
                  </a:ext>
                </a:extLst>
              </a:tr>
              <a:tr h="370840">
                <a:tc>
                  <a:txBody>
                    <a:bodyPr/>
                    <a:lstStyle/>
                    <a:p>
                      <a:r>
                        <a:rPr lang="en-IN" dirty="0"/>
                        <a:t>Black/Dark-blood imaging</a:t>
                      </a:r>
                    </a:p>
                  </a:txBody>
                  <a:tcPr/>
                </a:tc>
                <a:tc>
                  <a:txBody>
                    <a:bodyPr/>
                    <a:lstStyle/>
                    <a:p>
                      <a:r>
                        <a:rPr lang="en-IN" dirty="0"/>
                        <a:t>T1/T2/PD- weighted double IR FSE</a:t>
                      </a:r>
                    </a:p>
                  </a:txBody>
                  <a:tcPr/>
                </a:tc>
                <a:tc>
                  <a:txBody>
                    <a:bodyPr/>
                    <a:lstStyle/>
                    <a:p>
                      <a:r>
                        <a:rPr lang="en-IN" dirty="0"/>
                        <a:t>Ventricular morphology and tissue characterisation</a:t>
                      </a:r>
                    </a:p>
                    <a:p>
                      <a:r>
                        <a:rPr lang="en-IN" dirty="0"/>
                        <a:t>T2W-IR-FSE: oedema detection</a:t>
                      </a:r>
                    </a:p>
                  </a:txBody>
                  <a:tcPr/>
                </a:tc>
                <a:extLst>
                  <a:ext uri="{0D108BD9-81ED-4DB2-BD59-A6C34878D82A}">
                    <a16:rowId xmlns:a16="http://schemas.microsoft.com/office/drawing/2014/main" val="398000949"/>
                  </a:ext>
                </a:extLst>
              </a:tr>
              <a:tr h="370840">
                <a:tc>
                  <a:txBody>
                    <a:bodyPr/>
                    <a:lstStyle/>
                    <a:p>
                      <a:r>
                        <a:rPr lang="en-IN" dirty="0"/>
                        <a:t>STIR</a:t>
                      </a:r>
                    </a:p>
                  </a:txBody>
                  <a:tcPr/>
                </a:tc>
                <a:tc>
                  <a:txBody>
                    <a:bodyPr/>
                    <a:lstStyle/>
                    <a:p>
                      <a:r>
                        <a:rPr lang="en-IN" dirty="0"/>
                        <a:t>T2-weighted triple-IR FSE</a:t>
                      </a:r>
                    </a:p>
                  </a:txBody>
                  <a:tcPr/>
                </a:tc>
                <a:tc>
                  <a:txBody>
                    <a:bodyPr/>
                    <a:lstStyle/>
                    <a:p>
                      <a:r>
                        <a:rPr lang="en-IN" dirty="0"/>
                        <a:t>Intra-extra-cellular oedema as in inflammation/necrosis</a:t>
                      </a:r>
                    </a:p>
                  </a:txBody>
                  <a:tcPr/>
                </a:tc>
                <a:extLst>
                  <a:ext uri="{0D108BD9-81ED-4DB2-BD59-A6C34878D82A}">
                    <a16:rowId xmlns:a16="http://schemas.microsoft.com/office/drawing/2014/main" val="631281751"/>
                  </a:ext>
                </a:extLst>
              </a:tr>
              <a:tr h="370840">
                <a:tc>
                  <a:txBody>
                    <a:bodyPr/>
                    <a:lstStyle/>
                    <a:p>
                      <a:r>
                        <a:rPr lang="en-IN" dirty="0"/>
                        <a:t>T1-mapping</a:t>
                      </a:r>
                    </a:p>
                  </a:txBody>
                  <a:tcPr/>
                </a:tc>
                <a:tc>
                  <a:txBody>
                    <a:bodyPr/>
                    <a:lstStyle/>
                    <a:p>
                      <a:r>
                        <a:rPr lang="en-IN" dirty="0"/>
                        <a:t>MOLLI</a:t>
                      </a:r>
                    </a:p>
                  </a:txBody>
                  <a:tcPr/>
                </a:tc>
                <a:tc>
                  <a:txBody>
                    <a:bodyPr/>
                    <a:lstStyle/>
                    <a:p>
                      <a:r>
                        <a:rPr lang="en-IN" dirty="0"/>
                        <a:t>Native T1-increased by inflammation, oedema, vasodilation, fibrosis, amyloid</a:t>
                      </a:r>
                    </a:p>
                    <a:p>
                      <a:r>
                        <a:rPr lang="en-IN" dirty="0"/>
                        <a:t>Decreased by fat and iron</a:t>
                      </a:r>
                    </a:p>
                  </a:txBody>
                  <a:tcPr/>
                </a:tc>
                <a:extLst>
                  <a:ext uri="{0D108BD9-81ED-4DB2-BD59-A6C34878D82A}">
                    <a16:rowId xmlns:a16="http://schemas.microsoft.com/office/drawing/2014/main" val="3766798616"/>
                  </a:ext>
                </a:extLst>
              </a:tr>
              <a:tr h="370840">
                <a:tc>
                  <a:txBody>
                    <a:bodyPr/>
                    <a:lstStyle/>
                    <a:p>
                      <a:r>
                        <a:rPr lang="en-IN" dirty="0"/>
                        <a:t>T2-mapping</a:t>
                      </a:r>
                    </a:p>
                  </a:txBody>
                  <a:tcPr/>
                </a:tc>
                <a:tc>
                  <a:txBody>
                    <a:bodyPr/>
                    <a:lstStyle/>
                    <a:p>
                      <a:r>
                        <a:rPr lang="en-IN" dirty="0"/>
                        <a:t>MESE, </a:t>
                      </a:r>
                      <a:r>
                        <a:rPr lang="en-IN" dirty="0" err="1"/>
                        <a:t>GraSE</a:t>
                      </a:r>
                      <a:r>
                        <a:rPr lang="en-IN" dirty="0"/>
                        <a:t>, T2-prep </a:t>
                      </a:r>
                      <a:r>
                        <a:rPr lang="en-IN" dirty="0" err="1"/>
                        <a:t>bSSFP</a:t>
                      </a:r>
                      <a:endParaRPr lang="en-IN" dirty="0"/>
                    </a:p>
                  </a:txBody>
                  <a:tcPr/>
                </a:tc>
                <a:tc>
                  <a:txBody>
                    <a:bodyPr/>
                    <a:lstStyle/>
                    <a:p>
                      <a:r>
                        <a:rPr lang="en-IN" dirty="0"/>
                        <a:t>Native T2- increased by inflammation, oedema and decreased by iron</a:t>
                      </a:r>
                    </a:p>
                  </a:txBody>
                  <a:tcPr/>
                </a:tc>
                <a:extLst>
                  <a:ext uri="{0D108BD9-81ED-4DB2-BD59-A6C34878D82A}">
                    <a16:rowId xmlns:a16="http://schemas.microsoft.com/office/drawing/2014/main" val="2636920356"/>
                  </a:ext>
                </a:extLst>
              </a:tr>
              <a:tr h="370840">
                <a:tc>
                  <a:txBody>
                    <a:bodyPr/>
                    <a:lstStyle/>
                    <a:p>
                      <a:r>
                        <a:rPr lang="en-IN" dirty="0"/>
                        <a:t>T2*-mapping</a:t>
                      </a:r>
                    </a:p>
                  </a:txBody>
                  <a:tcPr/>
                </a:tc>
                <a:tc>
                  <a:txBody>
                    <a:bodyPr/>
                    <a:lstStyle/>
                    <a:p>
                      <a:r>
                        <a:rPr lang="en-IN" dirty="0"/>
                        <a:t>GRE</a:t>
                      </a:r>
                    </a:p>
                  </a:txBody>
                  <a:tcPr/>
                </a:tc>
                <a:tc>
                  <a:txBody>
                    <a:bodyPr/>
                    <a:lstStyle/>
                    <a:p>
                      <a:r>
                        <a:rPr lang="en-IN" dirty="0"/>
                        <a:t>Native T2*- decreased by iron</a:t>
                      </a:r>
                    </a:p>
                  </a:txBody>
                  <a:tcPr/>
                </a:tc>
                <a:extLst>
                  <a:ext uri="{0D108BD9-81ED-4DB2-BD59-A6C34878D82A}">
                    <a16:rowId xmlns:a16="http://schemas.microsoft.com/office/drawing/2014/main" val="2895564092"/>
                  </a:ext>
                </a:extLst>
              </a:tr>
              <a:tr h="370840">
                <a:tc>
                  <a:txBody>
                    <a:bodyPr/>
                    <a:lstStyle/>
                    <a:p>
                      <a:r>
                        <a:rPr lang="en-IN" dirty="0"/>
                        <a:t>Phase contrast</a:t>
                      </a:r>
                    </a:p>
                  </a:txBody>
                  <a:tcPr/>
                </a:tc>
                <a:tc>
                  <a:txBody>
                    <a:bodyPr/>
                    <a:lstStyle/>
                    <a:p>
                      <a:r>
                        <a:rPr lang="en-IN" dirty="0"/>
                        <a:t>Spoiled GRE</a:t>
                      </a:r>
                    </a:p>
                  </a:txBody>
                  <a:tcPr/>
                </a:tc>
                <a:tc>
                  <a:txBody>
                    <a:bodyPr/>
                    <a:lstStyle/>
                    <a:p>
                      <a:r>
                        <a:rPr lang="en-IN" dirty="0"/>
                        <a:t>Flow quantification across cardiac valves and vessels</a:t>
                      </a:r>
                    </a:p>
                  </a:txBody>
                  <a:tcPr/>
                </a:tc>
                <a:extLst>
                  <a:ext uri="{0D108BD9-81ED-4DB2-BD59-A6C34878D82A}">
                    <a16:rowId xmlns:a16="http://schemas.microsoft.com/office/drawing/2014/main" val="2548050898"/>
                  </a:ext>
                </a:extLst>
              </a:tr>
            </a:tbl>
          </a:graphicData>
        </a:graphic>
      </p:graphicFrame>
    </p:spTree>
    <p:extLst>
      <p:ext uri="{BB962C8B-B14F-4D97-AF65-F5344CB8AC3E}">
        <p14:creationId xmlns:p14="http://schemas.microsoft.com/office/powerpoint/2010/main" val="40137027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4EFECD0-819B-079B-FC60-130B36E8E242}"/>
              </a:ext>
            </a:extLst>
          </p:cNvPr>
          <p:cNvGraphicFramePr>
            <a:graphicFrameLocks noGrp="1"/>
          </p:cNvGraphicFramePr>
          <p:nvPr>
            <p:extLst>
              <p:ext uri="{D42A27DB-BD31-4B8C-83A1-F6EECF244321}">
                <p14:modId xmlns:p14="http://schemas.microsoft.com/office/powerpoint/2010/main" val="3557161576"/>
              </p:ext>
            </p:extLst>
          </p:nvPr>
        </p:nvGraphicFramePr>
        <p:xfrm>
          <a:off x="267127" y="719666"/>
          <a:ext cx="11527605" cy="3032760"/>
        </p:xfrm>
        <a:graphic>
          <a:graphicData uri="http://schemas.openxmlformats.org/drawingml/2006/table">
            <a:tbl>
              <a:tblPr firstRow="1" bandRow="1">
                <a:tableStyleId>{5C22544A-7EE6-4342-B048-85BDC9FD1C3A}</a:tableStyleId>
              </a:tblPr>
              <a:tblGrid>
                <a:gridCol w="3842535">
                  <a:extLst>
                    <a:ext uri="{9D8B030D-6E8A-4147-A177-3AD203B41FA5}">
                      <a16:colId xmlns:a16="http://schemas.microsoft.com/office/drawing/2014/main" val="1905683586"/>
                    </a:ext>
                  </a:extLst>
                </a:gridCol>
                <a:gridCol w="3842535">
                  <a:extLst>
                    <a:ext uri="{9D8B030D-6E8A-4147-A177-3AD203B41FA5}">
                      <a16:colId xmlns:a16="http://schemas.microsoft.com/office/drawing/2014/main" val="2768380610"/>
                    </a:ext>
                  </a:extLst>
                </a:gridCol>
                <a:gridCol w="3842535">
                  <a:extLst>
                    <a:ext uri="{9D8B030D-6E8A-4147-A177-3AD203B41FA5}">
                      <a16:colId xmlns:a16="http://schemas.microsoft.com/office/drawing/2014/main" val="1475049069"/>
                    </a:ext>
                  </a:extLst>
                </a:gridCol>
              </a:tblGrid>
              <a:tr h="370840">
                <a:tc>
                  <a:txBody>
                    <a:bodyPr/>
                    <a:lstStyle/>
                    <a:p>
                      <a:r>
                        <a:rPr lang="en-IN" dirty="0"/>
                        <a:t>Imaging</a:t>
                      </a:r>
                    </a:p>
                  </a:txBody>
                  <a:tcPr/>
                </a:tc>
                <a:tc>
                  <a:txBody>
                    <a:bodyPr/>
                    <a:lstStyle/>
                    <a:p>
                      <a:r>
                        <a:rPr lang="en-IN" dirty="0"/>
                        <a:t>Sequence</a:t>
                      </a:r>
                    </a:p>
                  </a:txBody>
                  <a:tcPr/>
                </a:tc>
                <a:tc>
                  <a:txBody>
                    <a:bodyPr/>
                    <a:lstStyle/>
                    <a:p>
                      <a:r>
                        <a:rPr lang="en-IN" dirty="0"/>
                        <a:t>Applications</a:t>
                      </a:r>
                    </a:p>
                  </a:txBody>
                  <a:tcPr/>
                </a:tc>
                <a:extLst>
                  <a:ext uri="{0D108BD9-81ED-4DB2-BD59-A6C34878D82A}">
                    <a16:rowId xmlns:a16="http://schemas.microsoft.com/office/drawing/2014/main" val="3717041930"/>
                  </a:ext>
                </a:extLst>
              </a:tr>
              <a:tr h="370840">
                <a:tc>
                  <a:txBody>
                    <a:bodyPr/>
                    <a:lstStyle/>
                    <a:p>
                      <a:r>
                        <a:rPr lang="en-IN" dirty="0"/>
                        <a:t>Perfusion</a:t>
                      </a:r>
                    </a:p>
                  </a:txBody>
                  <a:tcPr/>
                </a:tc>
                <a:tc>
                  <a:txBody>
                    <a:bodyPr/>
                    <a:lstStyle/>
                    <a:p>
                      <a:r>
                        <a:rPr lang="en-IN" dirty="0"/>
                        <a:t>IR-GRE or IR-SSFP post contrast</a:t>
                      </a:r>
                    </a:p>
                  </a:txBody>
                  <a:tcPr/>
                </a:tc>
                <a:tc>
                  <a:txBody>
                    <a:bodyPr/>
                    <a:lstStyle/>
                    <a:p>
                      <a:r>
                        <a:rPr lang="en-IN" dirty="0"/>
                        <a:t>Myocardial perfusion</a:t>
                      </a:r>
                    </a:p>
                  </a:txBody>
                  <a:tcPr/>
                </a:tc>
                <a:extLst>
                  <a:ext uri="{0D108BD9-81ED-4DB2-BD59-A6C34878D82A}">
                    <a16:rowId xmlns:a16="http://schemas.microsoft.com/office/drawing/2014/main" val="4128757957"/>
                  </a:ext>
                </a:extLst>
              </a:tr>
              <a:tr h="370840">
                <a:tc>
                  <a:txBody>
                    <a:bodyPr/>
                    <a:lstStyle/>
                    <a:p>
                      <a:r>
                        <a:rPr lang="en-IN" dirty="0"/>
                        <a:t>Early enhancement (EGE)</a:t>
                      </a:r>
                    </a:p>
                  </a:txBody>
                  <a:tcPr/>
                </a:tc>
                <a:tc>
                  <a:txBody>
                    <a:bodyPr/>
                    <a:lstStyle/>
                    <a:p>
                      <a:r>
                        <a:rPr lang="en-IN" dirty="0"/>
                        <a:t>IR-GRE or IR-SSFP post contrast</a:t>
                      </a:r>
                    </a:p>
                  </a:txBody>
                  <a:tcPr/>
                </a:tc>
                <a:tc>
                  <a:txBody>
                    <a:bodyPr/>
                    <a:lstStyle/>
                    <a:p>
                      <a:r>
                        <a:rPr lang="en-IN" dirty="0"/>
                        <a:t>Intracardiac thrombus detection</a:t>
                      </a:r>
                    </a:p>
                  </a:txBody>
                  <a:tcPr/>
                </a:tc>
                <a:extLst>
                  <a:ext uri="{0D108BD9-81ED-4DB2-BD59-A6C34878D82A}">
                    <a16:rowId xmlns:a16="http://schemas.microsoft.com/office/drawing/2014/main" val="875658006"/>
                  </a:ext>
                </a:extLst>
              </a:tr>
              <a:tr h="370840">
                <a:tc>
                  <a:txBody>
                    <a:bodyPr/>
                    <a:lstStyle/>
                    <a:p>
                      <a:r>
                        <a:rPr lang="en-IN" dirty="0"/>
                        <a:t>Late enhancement (LGE)</a:t>
                      </a:r>
                    </a:p>
                  </a:txBody>
                  <a:tcPr/>
                </a:tc>
                <a:tc>
                  <a:txBody>
                    <a:bodyPr/>
                    <a:lstStyle/>
                    <a:p>
                      <a:r>
                        <a:rPr lang="en-IN" dirty="0"/>
                        <a:t>IR-GRE or IR-SSFP post-contrast</a:t>
                      </a:r>
                    </a:p>
                  </a:txBody>
                  <a:tcPr/>
                </a:tc>
                <a:tc>
                  <a:txBody>
                    <a:bodyPr/>
                    <a:lstStyle/>
                    <a:p>
                      <a:r>
                        <a:rPr lang="en-IN" dirty="0"/>
                        <a:t>Extracellular Gd deposition with excellent SNR</a:t>
                      </a:r>
                    </a:p>
                  </a:txBody>
                  <a:tcPr/>
                </a:tc>
                <a:extLst>
                  <a:ext uri="{0D108BD9-81ED-4DB2-BD59-A6C34878D82A}">
                    <a16:rowId xmlns:a16="http://schemas.microsoft.com/office/drawing/2014/main" val="3557544679"/>
                  </a:ext>
                </a:extLst>
              </a:tr>
              <a:tr h="370840">
                <a:tc>
                  <a:txBody>
                    <a:bodyPr/>
                    <a:lstStyle/>
                    <a:p>
                      <a:endParaRPr lang="en-IN" dirty="0"/>
                    </a:p>
                  </a:txBody>
                  <a:tcPr/>
                </a:tc>
                <a:tc>
                  <a:txBody>
                    <a:bodyPr/>
                    <a:lstStyle/>
                    <a:p>
                      <a:r>
                        <a:rPr lang="en-IN" dirty="0"/>
                        <a:t>3D acquisition</a:t>
                      </a:r>
                    </a:p>
                  </a:txBody>
                  <a:tcPr/>
                </a:tc>
                <a:tc>
                  <a:txBody>
                    <a:bodyPr/>
                    <a:lstStyle/>
                    <a:p>
                      <a:r>
                        <a:rPr lang="en-IN" dirty="0"/>
                        <a:t>Markedly hypointense areas within LGE correspond to no-reflow areas</a:t>
                      </a:r>
                    </a:p>
                  </a:txBody>
                  <a:tcPr/>
                </a:tc>
                <a:extLst>
                  <a:ext uri="{0D108BD9-81ED-4DB2-BD59-A6C34878D82A}">
                    <a16:rowId xmlns:a16="http://schemas.microsoft.com/office/drawing/2014/main" val="3286237878"/>
                  </a:ext>
                </a:extLst>
              </a:tr>
              <a:tr h="370840">
                <a:tc>
                  <a:txBody>
                    <a:bodyPr/>
                    <a:lstStyle/>
                    <a:p>
                      <a:r>
                        <a:rPr lang="en-IN" dirty="0"/>
                        <a:t>ECV-mapping</a:t>
                      </a:r>
                    </a:p>
                  </a:txBody>
                  <a:tcPr/>
                </a:tc>
                <a:tc>
                  <a:txBody>
                    <a:bodyPr/>
                    <a:lstStyle/>
                    <a:p>
                      <a:r>
                        <a:rPr lang="en-IN" dirty="0"/>
                        <a:t>MOLLI</a:t>
                      </a:r>
                    </a:p>
                  </a:txBody>
                  <a:tcPr/>
                </a:tc>
                <a:tc>
                  <a:txBody>
                    <a:bodyPr/>
                    <a:lstStyle/>
                    <a:p>
                      <a:r>
                        <a:rPr lang="en-IN" dirty="0"/>
                        <a:t>Increased by necrosis, amyloidosis, oedema </a:t>
                      </a:r>
                    </a:p>
                  </a:txBody>
                  <a:tcPr/>
                </a:tc>
                <a:extLst>
                  <a:ext uri="{0D108BD9-81ED-4DB2-BD59-A6C34878D82A}">
                    <a16:rowId xmlns:a16="http://schemas.microsoft.com/office/drawing/2014/main" val="201071963"/>
                  </a:ext>
                </a:extLst>
              </a:tr>
            </a:tbl>
          </a:graphicData>
        </a:graphic>
      </p:graphicFrame>
    </p:spTree>
    <p:extLst>
      <p:ext uri="{BB962C8B-B14F-4D97-AF65-F5344CB8AC3E}">
        <p14:creationId xmlns:p14="http://schemas.microsoft.com/office/powerpoint/2010/main" val="35528210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A445313F-2FB3-BDCF-04FD-F3BD73AD5D81}"/>
              </a:ext>
            </a:extLst>
          </p:cNvPr>
          <p:cNvGraphicFramePr/>
          <p:nvPr>
            <p:extLst>
              <p:ext uri="{D42A27DB-BD31-4B8C-83A1-F6EECF244321}">
                <p14:modId xmlns:p14="http://schemas.microsoft.com/office/powerpoint/2010/main" val="3814297049"/>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96548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6B1C0-5E87-6CA1-6C6D-17328B3C2773}"/>
              </a:ext>
            </a:extLst>
          </p:cNvPr>
          <p:cNvSpPr>
            <a:spLocks noGrp="1"/>
          </p:cNvSpPr>
          <p:nvPr>
            <p:ph type="title"/>
          </p:nvPr>
        </p:nvSpPr>
        <p:spPr/>
        <p:txBody>
          <a:bodyPr/>
          <a:lstStyle/>
          <a:p>
            <a:r>
              <a:rPr lang="en-IN" dirty="0">
                <a:solidFill>
                  <a:schemeClr val="accent2"/>
                </a:solidFill>
                <a:latin typeface="Tw Cen MT" panose="020B0602020104020603" pitchFamily="34" charset="0"/>
              </a:rPr>
              <a:t>History</a:t>
            </a:r>
          </a:p>
        </p:txBody>
      </p:sp>
      <p:sp>
        <p:nvSpPr>
          <p:cNvPr id="3" name="Content Placeholder 2">
            <a:extLst>
              <a:ext uri="{FF2B5EF4-FFF2-40B4-BE49-F238E27FC236}">
                <a16:creationId xmlns:a16="http://schemas.microsoft.com/office/drawing/2014/main" id="{6C4A15BF-593C-4232-5D20-7CDBDB8953D5}"/>
              </a:ext>
            </a:extLst>
          </p:cNvPr>
          <p:cNvSpPr>
            <a:spLocks noGrp="1"/>
          </p:cNvSpPr>
          <p:nvPr>
            <p:ph idx="1"/>
          </p:nvPr>
        </p:nvSpPr>
        <p:spPr/>
        <p:txBody>
          <a:bodyPr>
            <a:normAutofit fontScale="77500" lnSpcReduction="20000"/>
          </a:bodyPr>
          <a:lstStyle/>
          <a:p>
            <a:pPr>
              <a:lnSpc>
                <a:spcPct val="150000"/>
              </a:lnSpc>
            </a:pPr>
            <a:r>
              <a:rPr lang="en-IN" dirty="0"/>
              <a:t>Felix Bloch in 1940 proposed that atomic nuclei have properties that allow them to behave like a tiny magnets</a:t>
            </a:r>
          </a:p>
          <a:p>
            <a:pPr>
              <a:lnSpc>
                <a:spcPct val="150000"/>
              </a:lnSpc>
            </a:pPr>
            <a:r>
              <a:rPr lang="en-IN" dirty="0"/>
              <a:t>He published a theory stating that charged particle spinning around its axis would have a magnetic field</a:t>
            </a:r>
          </a:p>
          <a:p>
            <a:pPr>
              <a:lnSpc>
                <a:spcPct val="150000"/>
              </a:lnSpc>
            </a:pPr>
            <a:r>
              <a:rPr lang="en-IN" dirty="0"/>
              <a:t>Raymond Damadian in 1970- imaging of tumour in a rat</a:t>
            </a:r>
          </a:p>
          <a:p>
            <a:pPr>
              <a:lnSpc>
                <a:spcPct val="150000"/>
              </a:lnSpc>
            </a:pPr>
            <a:r>
              <a:rPr lang="en-IN" dirty="0"/>
              <a:t>In 1977, the first image of a human volunteer was acquired</a:t>
            </a:r>
          </a:p>
          <a:p>
            <a:pPr>
              <a:lnSpc>
                <a:spcPct val="150000"/>
              </a:lnSpc>
            </a:pPr>
            <a:r>
              <a:rPr lang="en-IN" dirty="0"/>
              <a:t>Overtime, MRI progressed from imaging static objects to moving objects with evolution of newer techniques</a:t>
            </a:r>
          </a:p>
        </p:txBody>
      </p:sp>
    </p:spTree>
    <p:extLst>
      <p:ext uri="{BB962C8B-B14F-4D97-AF65-F5344CB8AC3E}">
        <p14:creationId xmlns:p14="http://schemas.microsoft.com/office/powerpoint/2010/main" val="3885392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1314F-91B5-DDB8-56EA-8D39B2DBB95C}"/>
              </a:ext>
            </a:extLst>
          </p:cNvPr>
          <p:cNvSpPr>
            <a:spLocks noGrp="1"/>
          </p:cNvSpPr>
          <p:nvPr>
            <p:ph type="title"/>
          </p:nvPr>
        </p:nvSpPr>
        <p:spPr/>
        <p:txBody>
          <a:bodyPr/>
          <a:lstStyle/>
          <a:p>
            <a:r>
              <a:rPr lang="en-US" dirty="0">
                <a:solidFill>
                  <a:schemeClr val="accent2"/>
                </a:solidFill>
                <a:latin typeface="Tw Cen MT" panose="020B0602020104020603" pitchFamily="34" charset="0"/>
              </a:rPr>
              <a:t>Dilated cardiomyopathy</a:t>
            </a:r>
            <a:endParaRPr lang="en-IN" dirty="0">
              <a:solidFill>
                <a:schemeClr val="accent2"/>
              </a:solidFill>
              <a:latin typeface="Tw Cen MT" panose="020B0602020104020603" pitchFamily="34" charset="0"/>
            </a:endParaRPr>
          </a:p>
        </p:txBody>
      </p:sp>
      <p:sp>
        <p:nvSpPr>
          <p:cNvPr id="3" name="Content Placeholder 2">
            <a:extLst>
              <a:ext uri="{FF2B5EF4-FFF2-40B4-BE49-F238E27FC236}">
                <a16:creationId xmlns:a16="http://schemas.microsoft.com/office/drawing/2014/main" id="{B5812C47-0A44-FDB3-DEA4-2EA038F5734D}"/>
              </a:ext>
            </a:extLst>
          </p:cNvPr>
          <p:cNvSpPr>
            <a:spLocks noGrp="1"/>
          </p:cNvSpPr>
          <p:nvPr>
            <p:ph idx="1"/>
          </p:nvPr>
        </p:nvSpPr>
        <p:spPr/>
        <p:txBody>
          <a:bodyPr>
            <a:noAutofit/>
          </a:bodyPr>
          <a:lstStyle/>
          <a:p>
            <a:pPr>
              <a:lnSpc>
                <a:spcPct val="160000"/>
              </a:lnSpc>
            </a:pPr>
            <a:r>
              <a:rPr lang="en-US" sz="2200" dirty="0"/>
              <a:t>Characterized by ventricular dilatation (LVDD &gt;50 mm) and systolic dysfunction (LVEF &lt;40%)</a:t>
            </a:r>
          </a:p>
          <a:p>
            <a:pPr>
              <a:lnSpc>
                <a:spcPct val="160000"/>
              </a:lnSpc>
            </a:pPr>
            <a:r>
              <a:rPr lang="en-US" sz="2200" dirty="0"/>
              <a:t>Can differentiate between ischemic and non-ischemic cardiomyopathy</a:t>
            </a:r>
          </a:p>
          <a:p>
            <a:pPr>
              <a:lnSpc>
                <a:spcPct val="160000"/>
              </a:lnSpc>
            </a:pPr>
            <a:r>
              <a:rPr lang="en-US" sz="2200" dirty="0"/>
              <a:t>Morphological and functional analysis was done with cine imaging</a:t>
            </a:r>
          </a:p>
          <a:p>
            <a:pPr>
              <a:lnSpc>
                <a:spcPct val="160000"/>
              </a:lnSpc>
            </a:pPr>
            <a:r>
              <a:rPr lang="en-US" sz="2200" dirty="0"/>
              <a:t>Segmental wall motion analysis: qualitatively or quantitively </a:t>
            </a:r>
          </a:p>
          <a:p>
            <a:pPr>
              <a:lnSpc>
                <a:spcPct val="160000"/>
              </a:lnSpc>
            </a:pPr>
            <a:r>
              <a:rPr lang="en-US" sz="2200" dirty="0"/>
              <a:t>Viability analysis: presence and extent of scar tissue across myocardial wall</a:t>
            </a:r>
          </a:p>
          <a:p>
            <a:pPr>
              <a:lnSpc>
                <a:spcPct val="160000"/>
              </a:lnSpc>
            </a:pPr>
            <a:r>
              <a:rPr lang="en-US" sz="2200" dirty="0"/>
              <a:t>Transmural index: Index 0-no enhancement, Index 1- 1-25%, Index 2- 26-50%, Index 3- 51-75%, Index 4- 76-100%</a:t>
            </a:r>
          </a:p>
        </p:txBody>
      </p:sp>
    </p:spTree>
    <p:extLst>
      <p:ext uri="{BB962C8B-B14F-4D97-AF65-F5344CB8AC3E}">
        <p14:creationId xmlns:p14="http://schemas.microsoft.com/office/powerpoint/2010/main" val="33689216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CB2AA0-39D6-2676-C493-4AD6CFB522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7576" y="127536"/>
            <a:ext cx="5179060" cy="3781675"/>
          </a:xfrm>
          <a:prstGeom prst="rect">
            <a:avLst/>
          </a:prstGeom>
        </p:spPr>
      </p:pic>
      <p:pic>
        <p:nvPicPr>
          <p:cNvPr id="4" name="12">
            <a:hlinkClick r:id="" action="ppaction://media"/>
            <a:extLst>
              <a:ext uri="{FF2B5EF4-FFF2-40B4-BE49-F238E27FC236}">
                <a16:creationId xmlns:a16="http://schemas.microsoft.com/office/drawing/2014/main" id="{B54BCF20-F0FF-4D8A-BB59-BD2001AF89C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27536"/>
            <a:ext cx="6722978" cy="3781675"/>
          </a:xfrm>
          <a:prstGeom prst="rect">
            <a:avLst/>
          </a:prstGeom>
        </p:spPr>
      </p:pic>
      <p:pic>
        <p:nvPicPr>
          <p:cNvPr id="5" name="Picture 4">
            <a:extLst>
              <a:ext uri="{FF2B5EF4-FFF2-40B4-BE49-F238E27FC236}">
                <a16:creationId xmlns:a16="http://schemas.microsoft.com/office/drawing/2014/main" id="{726618F6-976E-CC4D-BD7C-5FBF62600E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79274" y="4002551"/>
            <a:ext cx="6722977" cy="2825599"/>
          </a:xfrm>
          <a:prstGeom prst="rect">
            <a:avLst/>
          </a:prstGeom>
        </p:spPr>
      </p:pic>
    </p:spTree>
    <p:extLst>
      <p:ext uri="{BB962C8B-B14F-4D97-AF65-F5344CB8AC3E}">
        <p14:creationId xmlns:p14="http://schemas.microsoft.com/office/powerpoint/2010/main" val="168957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27"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3">
            <a:hlinkClick r:id="" action="ppaction://media"/>
            <a:extLst>
              <a:ext uri="{FF2B5EF4-FFF2-40B4-BE49-F238E27FC236}">
                <a16:creationId xmlns:a16="http://schemas.microsoft.com/office/drawing/2014/main" id="{F2DF7E95-ECB9-E09C-773D-E7EC02B3150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4267" y="1387011"/>
            <a:ext cx="6380645" cy="3562504"/>
          </a:xfrm>
          <a:prstGeom prst="rect">
            <a:avLst/>
          </a:prstGeom>
        </p:spPr>
      </p:pic>
      <p:pic>
        <p:nvPicPr>
          <p:cNvPr id="4" name="Picture 3">
            <a:extLst>
              <a:ext uri="{FF2B5EF4-FFF2-40B4-BE49-F238E27FC236}">
                <a16:creationId xmlns:a16="http://schemas.microsoft.com/office/drawing/2014/main" id="{C19D1B0E-7C60-6F70-4803-D6894AB417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3407" y="1387011"/>
            <a:ext cx="4807197" cy="3562504"/>
          </a:xfrm>
          <a:prstGeom prst="rect">
            <a:avLst/>
          </a:prstGeom>
        </p:spPr>
      </p:pic>
    </p:spTree>
    <p:extLst>
      <p:ext uri="{BB962C8B-B14F-4D97-AF65-F5344CB8AC3E}">
        <p14:creationId xmlns:p14="http://schemas.microsoft.com/office/powerpoint/2010/main" val="192071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075A1-EB55-1E9D-5878-E36102AE6EC9}"/>
              </a:ext>
            </a:extLst>
          </p:cNvPr>
          <p:cNvSpPr>
            <a:spLocks noGrp="1"/>
          </p:cNvSpPr>
          <p:nvPr>
            <p:ph type="title"/>
          </p:nvPr>
        </p:nvSpPr>
        <p:spPr/>
        <p:txBody>
          <a:bodyPr/>
          <a:lstStyle/>
          <a:p>
            <a:r>
              <a:rPr lang="en-IN" dirty="0">
                <a:solidFill>
                  <a:schemeClr val="accent2"/>
                </a:solidFill>
                <a:latin typeface="Tw Cen MT" panose="020B0602020104020603" pitchFamily="34" charset="0"/>
              </a:rPr>
              <a:t>Hypertrophic cardiomyopathy</a:t>
            </a:r>
            <a:r>
              <a:rPr lang="en-IN" dirty="0"/>
              <a:t>	</a:t>
            </a:r>
          </a:p>
        </p:txBody>
      </p:sp>
      <p:sp>
        <p:nvSpPr>
          <p:cNvPr id="3" name="Content Placeholder 2">
            <a:extLst>
              <a:ext uri="{FF2B5EF4-FFF2-40B4-BE49-F238E27FC236}">
                <a16:creationId xmlns:a16="http://schemas.microsoft.com/office/drawing/2014/main" id="{0B8422A1-EF43-6677-9644-9B084BAA595A}"/>
              </a:ext>
            </a:extLst>
          </p:cNvPr>
          <p:cNvSpPr>
            <a:spLocks noGrp="1"/>
          </p:cNvSpPr>
          <p:nvPr>
            <p:ph idx="1"/>
          </p:nvPr>
        </p:nvSpPr>
        <p:spPr>
          <a:xfrm>
            <a:off x="838200" y="1825625"/>
            <a:ext cx="10515600" cy="4893674"/>
          </a:xfrm>
        </p:spPr>
        <p:txBody>
          <a:bodyPr>
            <a:noAutofit/>
          </a:bodyPr>
          <a:lstStyle/>
          <a:p>
            <a:pPr>
              <a:lnSpc>
                <a:spcPct val="150000"/>
              </a:lnSpc>
            </a:pPr>
            <a:r>
              <a:rPr lang="en-IN" sz="2400" dirty="0"/>
              <a:t>Genetic disorder characterised by increased in LV wall thickness (end-diastolic) of more than 15mm</a:t>
            </a:r>
          </a:p>
          <a:p>
            <a:pPr>
              <a:lnSpc>
                <a:spcPct val="150000"/>
              </a:lnSpc>
            </a:pPr>
            <a:r>
              <a:rPr lang="en-IN" sz="2400" dirty="0"/>
              <a:t>Diverse phenotypic expressions</a:t>
            </a:r>
          </a:p>
          <a:p>
            <a:pPr>
              <a:lnSpc>
                <a:spcPct val="150000"/>
              </a:lnSpc>
            </a:pPr>
            <a:r>
              <a:rPr lang="en-IN" sz="2400" dirty="0"/>
              <a:t>Microscopic findings- hypertrophy, disarray, interstitial fibrosis,  dysfunction of coronary vasculature and silent myocardial ischemia</a:t>
            </a:r>
          </a:p>
          <a:p>
            <a:pPr>
              <a:lnSpc>
                <a:spcPct val="150000"/>
              </a:lnSpc>
            </a:pPr>
            <a:r>
              <a:rPr lang="en-IN" sz="2400" dirty="0"/>
              <a:t>CMR is well suited to characterise the phenotypic expression of HCM </a:t>
            </a:r>
          </a:p>
          <a:p>
            <a:pPr>
              <a:lnSpc>
                <a:spcPct val="150000"/>
              </a:lnSpc>
            </a:pPr>
            <a:r>
              <a:rPr lang="en-IN" sz="2400" dirty="0"/>
              <a:t>4 stages of HCM: subclinical phase, classical HCM phenotype, adverse remodelling phase and end-stage HCM</a:t>
            </a:r>
          </a:p>
        </p:txBody>
      </p:sp>
    </p:spTree>
    <p:extLst>
      <p:ext uri="{BB962C8B-B14F-4D97-AF65-F5344CB8AC3E}">
        <p14:creationId xmlns:p14="http://schemas.microsoft.com/office/powerpoint/2010/main" val="14291588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D491E-6538-48E6-2C45-2C6D0E27C669}"/>
              </a:ext>
            </a:extLst>
          </p:cNvPr>
          <p:cNvSpPr>
            <a:spLocks noGrp="1"/>
          </p:cNvSpPr>
          <p:nvPr>
            <p:ph type="title"/>
          </p:nvPr>
        </p:nvSpPr>
        <p:spPr>
          <a:xfrm>
            <a:off x="838200" y="0"/>
            <a:ext cx="10515600" cy="1325563"/>
          </a:xfrm>
        </p:spPr>
        <p:txBody>
          <a:bodyPr/>
          <a:lstStyle/>
          <a:p>
            <a:r>
              <a:rPr lang="en-IN" dirty="0">
                <a:solidFill>
                  <a:schemeClr val="accent2"/>
                </a:solidFill>
                <a:latin typeface="Tw Cen MT" panose="020B0602020104020603" pitchFamily="34" charset="0"/>
              </a:rPr>
              <a:t>Subclinical HCM</a:t>
            </a:r>
            <a:r>
              <a:rPr lang="en-IN" dirty="0"/>
              <a:t>		</a:t>
            </a:r>
          </a:p>
        </p:txBody>
      </p:sp>
      <p:sp>
        <p:nvSpPr>
          <p:cNvPr id="3" name="Content Placeholder 2">
            <a:extLst>
              <a:ext uri="{FF2B5EF4-FFF2-40B4-BE49-F238E27FC236}">
                <a16:creationId xmlns:a16="http://schemas.microsoft.com/office/drawing/2014/main" id="{677B129C-1E5A-A06B-ECE8-DA92A90A033F}"/>
              </a:ext>
            </a:extLst>
          </p:cNvPr>
          <p:cNvSpPr>
            <a:spLocks noGrp="1"/>
          </p:cNvSpPr>
          <p:nvPr>
            <p:ph idx="1"/>
          </p:nvPr>
        </p:nvSpPr>
        <p:spPr>
          <a:xfrm>
            <a:off x="838200" y="1130158"/>
            <a:ext cx="5511229" cy="5727842"/>
          </a:xfrm>
        </p:spPr>
        <p:txBody>
          <a:bodyPr>
            <a:normAutofit fontScale="85000" lnSpcReduction="20000"/>
          </a:bodyPr>
          <a:lstStyle/>
          <a:p>
            <a:pPr>
              <a:lnSpc>
                <a:spcPct val="150000"/>
              </a:lnSpc>
            </a:pPr>
            <a:r>
              <a:rPr lang="en-IN" dirty="0"/>
              <a:t>Genotype-positive and phenotype-negative subjects</a:t>
            </a:r>
          </a:p>
          <a:p>
            <a:pPr>
              <a:lnSpc>
                <a:spcPct val="150000"/>
              </a:lnSpc>
            </a:pPr>
            <a:r>
              <a:rPr lang="en-IN" dirty="0"/>
              <a:t>Myocardial crypts/clefts: </a:t>
            </a:r>
          </a:p>
          <a:p>
            <a:pPr lvl="1">
              <a:lnSpc>
                <a:spcPct val="150000"/>
              </a:lnSpc>
            </a:pPr>
            <a:r>
              <a:rPr lang="en-IN" dirty="0"/>
              <a:t>Congenital abnormality related to myocardial disarray</a:t>
            </a:r>
          </a:p>
          <a:p>
            <a:pPr lvl="1">
              <a:lnSpc>
                <a:spcPct val="150000"/>
              </a:lnSpc>
            </a:pPr>
            <a:r>
              <a:rPr lang="en-IN" dirty="0"/>
              <a:t>V or U-shaped blood filled myocardial invaginations perpendicular to endocardial LV edge the penetrate more than 50% of compact myocardium during end-diastole and collapse at end-systole</a:t>
            </a:r>
          </a:p>
          <a:p>
            <a:pPr lvl="1">
              <a:lnSpc>
                <a:spcPct val="150000"/>
              </a:lnSpc>
            </a:pPr>
            <a:r>
              <a:rPr lang="en-IN" dirty="0"/>
              <a:t>D/D- LVNC, congenital LV diverticula, congenital LV aneurysm</a:t>
            </a:r>
          </a:p>
          <a:p>
            <a:pPr marL="457200" lvl="1" indent="0">
              <a:buNone/>
            </a:pPr>
            <a:endParaRPr lang="en-IN" dirty="0"/>
          </a:p>
          <a:p>
            <a:pPr lvl="1"/>
            <a:endParaRPr lang="en-IN" dirty="0"/>
          </a:p>
          <a:p>
            <a:endParaRPr lang="en-IN" dirty="0"/>
          </a:p>
          <a:p>
            <a:endParaRPr lang="en-IN" dirty="0"/>
          </a:p>
        </p:txBody>
      </p:sp>
      <p:pic>
        <p:nvPicPr>
          <p:cNvPr id="5" name="Picture 4">
            <a:extLst>
              <a:ext uri="{FF2B5EF4-FFF2-40B4-BE49-F238E27FC236}">
                <a16:creationId xmlns:a16="http://schemas.microsoft.com/office/drawing/2014/main" id="{15F067D4-95B7-B37E-E1B8-839B1B487F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5683" y="2125894"/>
            <a:ext cx="3911600" cy="3581400"/>
          </a:xfrm>
          <a:prstGeom prst="rect">
            <a:avLst/>
          </a:prstGeom>
        </p:spPr>
      </p:pic>
    </p:spTree>
    <p:extLst>
      <p:ext uri="{BB962C8B-B14F-4D97-AF65-F5344CB8AC3E}">
        <p14:creationId xmlns:p14="http://schemas.microsoft.com/office/powerpoint/2010/main" val="26902952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D4E62-85FE-78AD-207D-EDE3247AC597}"/>
              </a:ext>
            </a:extLst>
          </p:cNvPr>
          <p:cNvSpPr>
            <a:spLocks noGrp="1"/>
          </p:cNvSpPr>
          <p:nvPr>
            <p:ph type="title"/>
          </p:nvPr>
        </p:nvSpPr>
        <p:spPr/>
        <p:txBody>
          <a:bodyPr/>
          <a:lstStyle/>
          <a:p>
            <a:r>
              <a:rPr lang="en-IN" dirty="0">
                <a:solidFill>
                  <a:schemeClr val="accent2"/>
                </a:solidFill>
                <a:latin typeface="Tw Cen MT" panose="020B0602020104020603" pitchFamily="34" charset="0"/>
              </a:rPr>
              <a:t>Subclinical HCM (cont.)</a:t>
            </a:r>
          </a:p>
        </p:txBody>
      </p:sp>
      <p:sp>
        <p:nvSpPr>
          <p:cNvPr id="3" name="Content Placeholder 2">
            <a:extLst>
              <a:ext uri="{FF2B5EF4-FFF2-40B4-BE49-F238E27FC236}">
                <a16:creationId xmlns:a16="http://schemas.microsoft.com/office/drawing/2014/main" id="{F5981B18-2309-990B-B514-5575F323D4D5}"/>
              </a:ext>
            </a:extLst>
          </p:cNvPr>
          <p:cNvSpPr>
            <a:spLocks noGrp="1"/>
          </p:cNvSpPr>
          <p:nvPr>
            <p:ph sz="half" idx="1"/>
          </p:nvPr>
        </p:nvSpPr>
        <p:spPr>
          <a:xfrm>
            <a:off x="838200" y="1414659"/>
            <a:ext cx="5181600" cy="4351338"/>
          </a:xfrm>
        </p:spPr>
        <p:txBody>
          <a:bodyPr/>
          <a:lstStyle/>
          <a:p>
            <a:pPr>
              <a:lnSpc>
                <a:spcPct val="150000"/>
              </a:lnSpc>
            </a:pPr>
            <a:r>
              <a:rPr lang="en-IN" sz="2200" dirty="0"/>
              <a:t>Mitral valve leaflets elongation</a:t>
            </a:r>
          </a:p>
          <a:p>
            <a:pPr>
              <a:lnSpc>
                <a:spcPct val="150000"/>
              </a:lnSpc>
            </a:pPr>
            <a:r>
              <a:rPr lang="en-IN" sz="2200" dirty="0"/>
              <a:t>Myocardial trabeculations- ‘apical’</a:t>
            </a:r>
          </a:p>
          <a:p>
            <a:pPr>
              <a:lnSpc>
                <a:spcPct val="150000"/>
              </a:lnSpc>
            </a:pPr>
            <a:r>
              <a:rPr lang="en-IN" sz="2200" dirty="0"/>
              <a:t>Myocardial fibrosis</a:t>
            </a:r>
          </a:p>
          <a:p>
            <a:pPr lvl="1">
              <a:lnSpc>
                <a:spcPct val="150000"/>
              </a:lnSpc>
            </a:pPr>
            <a:r>
              <a:rPr lang="en-IN" sz="2200" dirty="0"/>
              <a:t>ECV fraction increases in HCM in contrast to athletes (have increase in healthy myocardium by cellular hypertrophy)</a:t>
            </a:r>
          </a:p>
          <a:p>
            <a:endParaRPr lang="en-IN" dirty="0"/>
          </a:p>
        </p:txBody>
      </p:sp>
      <p:pic>
        <p:nvPicPr>
          <p:cNvPr id="11" name="Content Placeholder 10">
            <a:extLst>
              <a:ext uri="{FF2B5EF4-FFF2-40B4-BE49-F238E27FC236}">
                <a16:creationId xmlns:a16="http://schemas.microsoft.com/office/drawing/2014/main" id="{C8B8F805-2364-E2B7-F3F0-A44C96FEE8C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095251" y="37030"/>
            <a:ext cx="3854450" cy="3460750"/>
          </a:xfrm>
          <a:prstGeom prst="rect">
            <a:avLst/>
          </a:prstGeom>
        </p:spPr>
      </p:pic>
      <p:pic>
        <p:nvPicPr>
          <p:cNvPr id="9" name="Picture 8">
            <a:extLst>
              <a:ext uri="{FF2B5EF4-FFF2-40B4-BE49-F238E27FC236}">
                <a16:creationId xmlns:a16="http://schemas.microsoft.com/office/drawing/2014/main" id="{FEF86126-6E20-C722-7688-9DD1AA0046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5251" y="3497780"/>
            <a:ext cx="3829050" cy="3409950"/>
          </a:xfrm>
          <a:prstGeom prst="rect">
            <a:avLst/>
          </a:prstGeom>
        </p:spPr>
      </p:pic>
    </p:spTree>
    <p:extLst>
      <p:ext uri="{BB962C8B-B14F-4D97-AF65-F5344CB8AC3E}">
        <p14:creationId xmlns:p14="http://schemas.microsoft.com/office/powerpoint/2010/main" val="17494316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41D9C-82C4-54DD-6C5E-EAC3093841B5}"/>
              </a:ext>
            </a:extLst>
          </p:cNvPr>
          <p:cNvSpPr>
            <a:spLocks noGrp="1"/>
          </p:cNvSpPr>
          <p:nvPr>
            <p:ph type="title"/>
          </p:nvPr>
        </p:nvSpPr>
        <p:spPr/>
        <p:txBody>
          <a:bodyPr/>
          <a:lstStyle/>
          <a:p>
            <a:r>
              <a:rPr lang="en-IN" dirty="0">
                <a:solidFill>
                  <a:schemeClr val="accent2"/>
                </a:solidFill>
                <a:latin typeface="Tw Cen MT" panose="020B0602020104020603" pitchFamily="34" charset="0"/>
              </a:rPr>
              <a:t>Classic HCM</a:t>
            </a:r>
          </a:p>
        </p:txBody>
      </p:sp>
      <p:sp>
        <p:nvSpPr>
          <p:cNvPr id="3" name="Content Placeholder 2">
            <a:extLst>
              <a:ext uri="{FF2B5EF4-FFF2-40B4-BE49-F238E27FC236}">
                <a16:creationId xmlns:a16="http://schemas.microsoft.com/office/drawing/2014/main" id="{5C22231D-B08D-AACB-3FC7-F7AE216323D1}"/>
              </a:ext>
            </a:extLst>
          </p:cNvPr>
          <p:cNvSpPr>
            <a:spLocks noGrp="1"/>
          </p:cNvSpPr>
          <p:nvPr>
            <p:ph idx="1"/>
          </p:nvPr>
        </p:nvSpPr>
        <p:spPr/>
        <p:txBody>
          <a:bodyPr>
            <a:noAutofit/>
          </a:bodyPr>
          <a:lstStyle/>
          <a:p>
            <a:pPr>
              <a:lnSpc>
                <a:spcPct val="150000"/>
              </a:lnSpc>
            </a:pPr>
            <a:r>
              <a:rPr lang="en-IN" sz="2400" dirty="0"/>
              <a:t>Classic phenotype is hypertrophied, non-dilated and hyperdynamic LV</a:t>
            </a:r>
          </a:p>
          <a:p>
            <a:pPr>
              <a:lnSpc>
                <a:spcPct val="150000"/>
              </a:lnSpc>
            </a:pPr>
            <a:r>
              <a:rPr lang="en-IN" sz="2400" dirty="0"/>
              <a:t>MC location: confluence of basal anterior septum with the contiguous anterior free wall &gt;&gt; posterior septum at mid LV level</a:t>
            </a:r>
          </a:p>
          <a:p>
            <a:pPr>
              <a:lnSpc>
                <a:spcPct val="150000"/>
              </a:lnSpc>
            </a:pPr>
            <a:r>
              <a:rPr lang="en-IN" sz="2400" dirty="0"/>
              <a:t>Massive hypertrophy- LV wall thickness more than 30mm</a:t>
            </a:r>
          </a:p>
          <a:p>
            <a:pPr>
              <a:lnSpc>
                <a:spcPct val="150000"/>
              </a:lnSpc>
            </a:pPr>
            <a:r>
              <a:rPr lang="en-IN" sz="2400" dirty="0"/>
              <a:t>Mid-ventricular HCM: VA and systemic embolism</a:t>
            </a:r>
          </a:p>
          <a:p>
            <a:pPr>
              <a:lnSpc>
                <a:spcPct val="150000"/>
              </a:lnSpc>
            </a:pPr>
            <a:r>
              <a:rPr lang="en-IN" sz="2400" dirty="0"/>
              <a:t>Apical HCM: Spade like configuration of LV cavity</a:t>
            </a:r>
          </a:p>
          <a:p>
            <a:pPr>
              <a:lnSpc>
                <a:spcPct val="150000"/>
              </a:lnSpc>
            </a:pPr>
            <a:r>
              <a:rPr lang="en-IN" sz="2400" dirty="0"/>
              <a:t>RV hypertrophy: segments confined to ventricular septum</a:t>
            </a:r>
          </a:p>
        </p:txBody>
      </p:sp>
    </p:spTree>
    <p:extLst>
      <p:ext uri="{BB962C8B-B14F-4D97-AF65-F5344CB8AC3E}">
        <p14:creationId xmlns:p14="http://schemas.microsoft.com/office/powerpoint/2010/main" val="29901044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E64BB-426B-FF8C-9FDD-D3AF59C74251}"/>
              </a:ext>
            </a:extLst>
          </p:cNvPr>
          <p:cNvSpPr>
            <a:spLocks noGrp="1"/>
          </p:cNvSpPr>
          <p:nvPr>
            <p:ph type="title"/>
          </p:nvPr>
        </p:nvSpPr>
        <p:spPr/>
        <p:txBody>
          <a:bodyPr/>
          <a:lstStyle/>
          <a:p>
            <a:r>
              <a:rPr lang="en-IN" dirty="0">
                <a:solidFill>
                  <a:schemeClr val="accent2"/>
                </a:solidFill>
                <a:latin typeface="Tw Cen MT" panose="020B0602020104020603" pitchFamily="34" charset="0"/>
              </a:rPr>
              <a:t>LV hypertrophy</a:t>
            </a:r>
          </a:p>
        </p:txBody>
      </p:sp>
      <p:sp>
        <p:nvSpPr>
          <p:cNvPr id="3" name="Content Placeholder 2">
            <a:extLst>
              <a:ext uri="{FF2B5EF4-FFF2-40B4-BE49-F238E27FC236}">
                <a16:creationId xmlns:a16="http://schemas.microsoft.com/office/drawing/2014/main" id="{E2C03B4D-EDBB-09AA-4C01-6DB1BC641099}"/>
              </a:ext>
            </a:extLst>
          </p:cNvPr>
          <p:cNvSpPr>
            <a:spLocks noGrp="1"/>
          </p:cNvSpPr>
          <p:nvPr>
            <p:ph idx="1"/>
          </p:nvPr>
        </p:nvSpPr>
        <p:spPr/>
        <p:txBody>
          <a:bodyPr>
            <a:normAutofit/>
          </a:bodyPr>
          <a:lstStyle/>
          <a:p>
            <a:pPr>
              <a:lnSpc>
                <a:spcPct val="150000"/>
              </a:lnSpc>
            </a:pPr>
            <a:r>
              <a:rPr lang="en-IN" sz="2400" dirty="0"/>
              <a:t>Asymmetrical septal hypertrophy</a:t>
            </a:r>
          </a:p>
          <a:p>
            <a:pPr>
              <a:lnSpc>
                <a:spcPct val="150000"/>
              </a:lnSpc>
            </a:pPr>
            <a:r>
              <a:rPr lang="en-IN" sz="2400" dirty="0"/>
              <a:t>Mid-ventricular</a:t>
            </a:r>
          </a:p>
          <a:p>
            <a:pPr>
              <a:lnSpc>
                <a:spcPct val="150000"/>
              </a:lnSpc>
            </a:pPr>
            <a:r>
              <a:rPr lang="en-IN" sz="2400" dirty="0"/>
              <a:t>Apical</a:t>
            </a:r>
          </a:p>
          <a:p>
            <a:pPr>
              <a:lnSpc>
                <a:spcPct val="150000"/>
              </a:lnSpc>
            </a:pPr>
            <a:r>
              <a:rPr lang="en-IN" sz="2400" dirty="0"/>
              <a:t>Concentric</a:t>
            </a:r>
          </a:p>
          <a:p>
            <a:pPr>
              <a:lnSpc>
                <a:spcPct val="150000"/>
              </a:lnSpc>
            </a:pPr>
            <a:r>
              <a:rPr lang="en-IN" sz="2400" dirty="0"/>
              <a:t>Mass-like subtypes</a:t>
            </a:r>
          </a:p>
        </p:txBody>
      </p:sp>
      <p:pic>
        <p:nvPicPr>
          <p:cNvPr id="5" name="Picture 4">
            <a:extLst>
              <a:ext uri="{FF2B5EF4-FFF2-40B4-BE49-F238E27FC236}">
                <a16:creationId xmlns:a16="http://schemas.microsoft.com/office/drawing/2014/main" id="{826C9A8D-25C1-1FCE-00CB-D1D2890E68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3536" y="0"/>
            <a:ext cx="4808326" cy="6858000"/>
          </a:xfrm>
          <a:prstGeom prst="rect">
            <a:avLst/>
          </a:prstGeom>
        </p:spPr>
      </p:pic>
    </p:spTree>
    <p:extLst>
      <p:ext uri="{BB962C8B-B14F-4D97-AF65-F5344CB8AC3E}">
        <p14:creationId xmlns:p14="http://schemas.microsoft.com/office/powerpoint/2010/main" val="34688020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9FB8A-D412-698C-69B4-FB108961D7AE}"/>
              </a:ext>
            </a:extLst>
          </p:cNvPr>
          <p:cNvSpPr>
            <a:spLocks noGrp="1"/>
          </p:cNvSpPr>
          <p:nvPr>
            <p:ph type="title"/>
          </p:nvPr>
        </p:nvSpPr>
        <p:spPr/>
        <p:txBody>
          <a:bodyPr/>
          <a:lstStyle/>
          <a:p>
            <a:r>
              <a:rPr lang="en-IN" dirty="0">
                <a:solidFill>
                  <a:schemeClr val="accent2"/>
                </a:solidFill>
                <a:latin typeface="Tw Cen MT" panose="020B0602020104020603" pitchFamily="34" charset="0"/>
              </a:rPr>
              <a:t>Classic HCM (cont.)</a:t>
            </a:r>
          </a:p>
        </p:txBody>
      </p:sp>
      <p:sp>
        <p:nvSpPr>
          <p:cNvPr id="3" name="Content Placeholder 2">
            <a:extLst>
              <a:ext uri="{FF2B5EF4-FFF2-40B4-BE49-F238E27FC236}">
                <a16:creationId xmlns:a16="http://schemas.microsoft.com/office/drawing/2014/main" id="{AA885E2E-5AFF-67DD-5EFE-0C70EDBA64F9}"/>
              </a:ext>
            </a:extLst>
          </p:cNvPr>
          <p:cNvSpPr>
            <a:spLocks noGrp="1"/>
          </p:cNvSpPr>
          <p:nvPr>
            <p:ph idx="1"/>
          </p:nvPr>
        </p:nvSpPr>
        <p:spPr/>
        <p:txBody>
          <a:bodyPr>
            <a:noAutofit/>
          </a:bodyPr>
          <a:lstStyle/>
          <a:p>
            <a:pPr>
              <a:lnSpc>
                <a:spcPct val="160000"/>
              </a:lnSpc>
            </a:pPr>
            <a:r>
              <a:rPr lang="en-IN" sz="2000" dirty="0"/>
              <a:t>Diastolic dysfunction: phase contrast MRI, myocardial tagging and 3D model-based analysis of LV fillings</a:t>
            </a:r>
          </a:p>
          <a:p>
            <a:pPr>
              <a:lnSpc>
                <a:spcPct val="160000"/>
              </a:lnSpc>
            </a:pPr>
            <a:r>
              <a:rPr lang="en-IN" sz="2000" dirty="0"/>
              <a:t>Systolic anterior motion result of increased flow velocity and decreased pressure above the valve caused by hypertrophied IVS</a:t>
            </a:r>
          </a:p>
          <a:p>
            <a:pPr>
              <a:lnSpc>
                <a:spcPct val="160000"/>
              </a:lnSpc>
            </a:pPr>
            <a:r>
              <a:rPr lang="en-IN" sz="2000" dirty="0"/>
              <a:t>MV apparatus:</a:t>
            </a:r>
          </a:p>
          <a:p>
            <a:pPr lvl="1">
              <a:lnSpc>
                <a:spcPct val="160000"/>
              </a:lnSpc>
            </a:pPr>
            <a:r>
              <a:rPr lang="en-IN" sz="2000" dirty="0"/>
              <a:t>Elongated mitral valve leaflets (34mm vs 24mm)</a:t>
            </a:r>
          </a:p>
          <a:p>
            <a:pPr lvl="1">
              <a:lnSpc>
                <a:spcPct val="160000"/>
              </a:lnSpc>
            </a:pPr>
            <a:r>
              <a:rPr lang="en-IN" sz="2000" dirty="0"/>
              <a:t>Hypertrophy of papillary muscle heads</a:t>
            </a:r>
          </a:p>
          <a:p>
            <a:pPr lvl="1">
              <a:lnSpc>
                <a:spcPct val="160000"/>
              </a:lnSpc>
            </a:pPr>
            <a:r>
              <a:rPr lang="en-IN" sz="2000" dirty="0"/>
              <a:t>Anterior and apical displacement of papillary muscles</a:t>
            </a:r>
          </a:p>
          <a:p>
            <a:pPr lvl="1">
              <a:lnSpc>
                <a:spcPct val="160000"/>
              </a:lnSpc>
            </a:pPr>
            <a:r>
              <a:rPr lang="en-IN" sz="2000" dirty="0"/>
              <a:t>Direct insertion of anterolateral papillary muscle to AML</a:t>
            </a:r>
          </a:p>
          <a:p>
            <a:pPr lvl="1">
              <a:lnSpc>
                <a:spcPct val="160000"/>
              </a:lnSpc>
            </a:pPr>
            <a:r>
              <a:rPr lang="en-IN" sz="2000" dirty="0"/>
              <a:t>LV accessory bundles </a:t>
            </a:r>
          </a:p>
          <a:p>
            <a:pPr lvl="1">
              <a:lnSpc>
                <a:spcPct val="160000"/>
              </a:lnSpc>
            </a:pPr>
            <a:r>
              <a:rPr lang="en-IN" sz="2000" dirty="0"/>
              <a:t>Double bifid morphology</a:t>
            </a:r>
          </a:p>
        </p:txBody>
      </p:sp>
    </p:spTree>
    <p:extLst>
      <p:ext uri="{BB962C8B-B14F-4D97-AF65-F5344CB8AC3E}">
        <p14:creationId xmlns:p14="http://schemas.microsoft.com/office/powerpoint/2010/main" val="41361993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5">
            <a:hlinkClick r:id="" action="ppaction://media"/>
            <a:extLst>
              <a:ext uri="{FF2B5EF4-FFF2-40B4-BE49-F238E27FC236}">
                <a16:creationId xmlns:a16="http://schemas.microsoft.com/office/drawing/2014/main" id="{6AA2B62F-9A22-B42E-2CD4-3AF54E15F6C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836085"/>
            <a:ext cx="5515702" cy="3821987"/>
          </a:xfrm>
          <a:prstGeom prst="rect">
            <a:avLst/>
          </a:prstGeom>
        </p:spPr>
      </p:pic>
      <p:pic>
        <p:nvPicPr>
          <p:cNvPr id="5" name="Content Placeholder 4">
            <a:extLst>
              <a:ext uri="{FF2B5EF4-FFF2-40B4-BE49-F238E27FC236}">
                <a16:creationId xmlns:a16="http://schemas.microsoft.com/office/drawing/2014/main" id="{FED827BF-DFA8-5E60-DF35-93E7710A26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87792" y="2383604"/>
            <a:ext cx="6404208" cy="3274468"/>
          </a:xfrm>
          <a:prstGeom prst="rect">
            <a:avLst/>
          </a:prstGeom>
        </p:spPr>
      </p:pic>
    </p:spTree>
    <p:extLst>
      <p:ext uri="{BB962C8B-B14F-4D97-AF65-F5344CB8AC3E}">
        <p14:creationId xmlns:p14="http://schemas.microsoft.com/office/powerpoint/2010/main" val="132525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80333-BF09-387A-53B3-3623C6B4C1DA}"/>
              </a:ext>
            </a:extLst>
          </p:cNvPr>
          <p:cNvSpPr>
            <a:spLocks noGrp="1"/>
          </p:cNvSpPr>
          <p:nvPr>
            <p:ph type="title"/>
          </p:nvPr>
        </p:nvSpPr>
        <p:spPr/>
        <p:txBody>
          <a:bodyPr/>
          <a:lstStyle/>
          <a:p>
            <a:r>
              <a:rPr lang="en-IN" dirty="0">
                <a:solidFill>
                  <a:schemeClr val="accent2"/>
                </a:solidFill>
                <a:latin typeface="Tw Cen MT" panose="020B0602020104020603" pitchFamily="34" charset="0"/>
              </a:rPr>
              <a:t>Machine built</a:t>
            </a:r>
          </a:p>
        </p:txBody>
      </p:sp>
      <p:pic>
        <p:nvPicPr>
          <p:cNvPr id="5" name="Content Placeholder 4">
            <a:extLst>
              <a:ext uri="{FF2B5EF4-FFF2-40B4-BE49-F238E27FC236}">
                <a16:creationId xmlns:a16="http://schemas.microsoft.com/office/drawing/2014/main" id="{06EF6B95-ACDB-E89F-390A-4A319B168E1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07333" y="1304292"/>
            <a:ext cx="7577334" cy="5700144"/>
          </a:xfrm>
        </p:spPr>
      </p:pic>
    </p:spTree>
    <p:extLst>
      <p:ext uri="{BB962C8B-B14F-4D97-AF65-F5344CB8AC3E}">
        <p14:creationId xmlns:p14="http://schemas.microsoft.com/office/powerpoint/2010/main" val="10505169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FD8645-BDF1-A89F-B975-831EA87D7F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3604" y="254430"/>
            <a:ext cx="6719299" cy="6238445"/>
          </a:xfrm>
          <a:prstGeom prst="rect">
            <a:avLst/>
          </a:prstGeom>
        </p:spPr>
      </p:pic>
    </p:spTree>
    <p:extLst>
      <p:ext uri="{BB962C8B-B14F-4D97-AF65-F5344CB8AC3E}">
        <p14:creationId xmlns:p14="http://schemas.microsoft.com/office/powerpoint/2010/main" val="24965124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BED62-3A35-2BCC-6B4E-9B66C4EE554F}"/>
              </a:ext>
            </a:extLst>
          </p:cNvPr>
          <p:cNvSpPr>
            <a:spLocks noGrp="1"/>
          </p:cNvSpPr>
          <p:nvPr>
            <p:ph type="title"/>
          </p:nvPr>
        </p:nvSpPr>
        <p:spPr>
          <a:xfrm>
            <a:off x="771525" y="0"/>
            <a:ext cx="10515600" cy="1325563"/>
          </a:xfrm>
        </p:spPr>
        <p:txBody>
          <a:bodyPr/>
          <a:lstStyle/>
          <a:p>
            <a:r>
              <a:rPr lang="en-IN" dirty="0">
                <a:solidFill>
                  <a:schemeClr val="accent2"/>
                </a:solidFill>
                <a:latin typeface="Tw Cen MT" panose="020B0602020104020603" pitchFamily="34" charset="0"/>
              </a:rPr>
              <a:t>Classic HCM (cont.)</a:t>
            </a:r>
          </a:p>
        </p:txBody>
      </p:sp>
      <p:sp>
        <p:nvSpPr>
          <p:cNvPr id="3" name="Content Placeholder 2">
            <a:extLst>
              <a:ext uri="{FF2B5EF4-FFF2-40B4-BE49-F238E27FC236}">
                <a16:creationId xmlns:a16="http://schemas.microsoft.com/office/drawing/2014/main" id="{E2E675E6-4775-F497-3432-B1DE070EC9F7}"/>
              </a:ext>
            </a:extLst>
          </p:cNvPr>
          <p:cNvSpPr>
            <a:spLocks noGrp="1"/>
          </p:cNvSpPr>
          <p:nvPr>
            <p:ph idx="1"/>
          </p:nvPr>
        </p:nvSpPr>
        <p:spPr>
          <a:xfrm>
            <a:off x="771525" y="1253331"/>
            <a:ext cx="10515600" cy="4351338"/>
          </a:xfrm>
        </p:spPr>
        <p:txBody>
          <a:bodyPr>
            <a:normAutofit fontScale="77500" lnSpcReduction="20000"/>
          </a:bodyPr>
          <a:lstStyle/>
          <a:p>
            <a:pPr>
              <a:lnSpc>
                <a:spcPct val="160000"/>
              </a:lnSpc>
            </a:pPr>
            <a:r>
              <a:rPr lang="en-IN" dirty="0"/>
              <a:t>LA size- &gt; 15cm</a:t>
            </a:r>
            <a:r>
              <a:rPr lang="en-IN" baseline="30000" dirty="0"/>
              <a:t>2</a:t>
            </a:r>
            <a:r>
              <a:rPr lang="en-IN" dirty="0"/>
              <a:t>/m</a:t>
            </a:r>
            <a:r>
              <a:rPr lang="en-IN" baseline="30000" dirty="0"/>
              <a:t>2</a:t>
            </a:r>
            <a:r>
              <a:rPr lang="en-IN" dirty="0"/>
              <a:t> in four-chamber view</a:t>
            </a:r>
          </a:p>
          <a:p>
            <a:pPr>
              <a:lnSpc>
                <a:spcPct val="160000"/>
              </a:lnSpc>
            </a:pPr>
            <a:r>
              <a:rPr lang="en-IN" dirty="0"/>
              <a:t>Microvascular ischemia</a:t>
            </a:r>
          </a:p>
          <a:p>
            <a:pPr>
              <a:lnSpc>
                <a:spcPct val="160000"/>
              </a:lnSpc>
            </a:pPr>
            <a:r>
              <a:rPr lang="en-IN" dirty="0"/>
              <a:t>Myocardial fibrosis</a:t>
            </a:r>
          </a:p>
          <a:p>
            <a:pPr lvl="1">
              <a:lnSpc>
                <a:spcPct val="160000"/>
              </a:lnSpc>
            </a:pPr>
            <a:r>
              <a:rPr lang="en-IN" dirty="0"/>
              <a:t>LGE at mid wall and RV insertion points on septum- MC</a:t>
            </a:r>
          </a:p>
          <a:p>
            <a:pPr lvl="1">
              <a:lnSpc>
                <a:spcPct val="160000"/>
              </a:lnSpc>
            </a:pPr>
            <a:r>
              <a:rPr lang="en-IN" dirty="0"/>
              <a:t>Higher than normal native T1 values</a:t>
            </a:r>
          </a:p>
          <a:p>
            <a:pPr lvl="1"/>
            <a:r>
              <a:rPr lang="en-IN" dirty="0"/>
              <a:t>&gt; 15% LGE as a risk stratification marker</a:t>
            </a:r>
          </a:p>
          <a:p>
            <a:r>
              <a:rPr lang="en-IN" dirty="0"/>
              <a:t>LVOTO</a:t>
            </a:r>
          </a:p>
          <a:p>
            <a:pPr lvl="1"/>
            <a:r>
              <a:rPr lang="en-IN" dirty="0"/>
              <a:t>Elongated AML</a:t>
            </a:r>
          </a:p>
          <a:p>
            <a:pPr lvl="1"/>
            <a:r>
              <a:rPr lang="en-IN" dirty="0"/>
              <a:t>SAM</a:t>
            </a:r>
          </a:p>
          <a:p>
            <a:pPr lvl="1"/>
            <a:r>
              <a:rPr lang="en-IN" dirty="0"/>
              <a:t>CMR derived planimetry of LVOT area at rest- cut off of 2.7 cm</a:t>
            </a:r>
            <a:r>
              <a:rPr lang="en-IN" baseline="30000" dirty="0"/>
              <a:t>2</a:t>
            </a:r>
          </a:p>
        </p:txBody>
      </p:sp>
      <p:pic>
        <p:nvPicPr>
          <p:cNvPr id="5" name="Picture 4">
            <a:extLst>
              <a:ext uri="{FF2B5EF4-FFF2-40B4-BE49-F238E27FC236}">
                <a16:creationId xmlns:a16="http://schemas.microsoft.com/office/drawing/2014/main" id="{F27368BF-B56D-3332-4370-6244B2A1D0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175" y="3926583"/>
            <a:ext cx="10648950" cy="2908300"/>
          </a:xfrm>
          <a:prstGeom prst="rect">
            <a:avLst/>
          </a:prstGeom>
        </p:spPr>
      </p:pic>
    </p:spTree>
    <p:extLst>
      <p:ext uri="{BB962C8B-B14F-4D97-AF65-F5344CB8AC3E}">
        <p14:creationId xmlns:p14="http://schemas.microsoft.com/office/powerpoint/2010/main" val="349476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5AD51-D987-BAA4-AFD6-AF86741FB3BF}"/>
              </a:ext>
            </a:extLst>
          </p:cNvPr>
          <p:cNvSpPr>
            <a:spLocks noGrp="1"/>
          </p:cNvSpPr>
          <p:nvPr>
            <p:ph type="title"/>
          </p:nvPr>
        </p:nvSpPr>
        <p:spPr/>
        <p:txBody>
          <a:bodyPr/>
          <a:lstStyle/>
          <a:p>
            <a:r>
              <a:rPr lang="en-IN" dirty="0">
                <a:solidFill>
                  <a:schemeClr val="accent2"/>
                </a:solidFill>
                <a:latin typeface="Tw Cen MT" panose="020B0602020104020603" pitchFamily="34" charset="0"/>
              </a:rPr>
              <a:t>Myocardial fibrosis</a:t>
            </a:r>
          </a:p>
        </p:txBody>
      </p:sp>
      <p:pic>
        <p:nvPicPr>
          <p:cNvPr id="5" name="Content Placeholder 4">
            <a:extLst>
              <a:ext uri="{FF2B5EF4-FFF2-40B4-BE49-F238E27FC236}">
                <a16:creationId xmlns:a16="http://schemas.microsoft.com/office/drawing/2014/main" id="{5B146AA1-F1FC-46D4-6F14-9826B3BA79E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2411069"/>
            <a:ext cx="10515600" cy="3180450"/>
          </a:xfrm>
        </p:spPr>
      </p:pic>
    </p:spTree>
    <p:extLst>
      <p:ext uri="{BB962C8B-B14F-4D97-AF65-F5344CB8AC3E}">
        <p14:creationId xmlns:p14="http://schemas.microsoft.com/office/powerpoint/2010/main" val="20973609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29BF5-4743-88DA-5FA6-5D2FBF4D5F60}"/>
              </a:ext>
            </a:extLst>
          </p:cNvPr>
          <p:cNvSpPr>
            <a:spLocks noGrp="1"/>
          </p:cNvSpPr>
          <p:nvPr>
            <p:ph type="title"/>
          </p:nvPr>
        </p:nvSpPr>
        <p:spPr/>
        <p:txBody>
          <a:bodyPr/>
          <a:lstStyle/>
          <a:p>
            <a:r>
              <a:rPr lang="en-IN" dirty="0">
                <a:solidFill>
                  <a:schemeClr val="accent2"/>
                </a:solidFill>
                <a:latin typeface="Tw Cen MT" panose="020B0602020104020603" pitchFamily="34" charset="0"/>
              </a:rPr>
              <a:t>Adverse remodelling</a:t>
            </a:r>
          </a:p>
        </p:txBody>
      </p:sp>
      <p:sp>
        <p:nvSpPr>
          <p:cNvPr id="3" name="Content Placeholder 2">
            <a:extLst>
              <a:ext uri="{FF2B5EF4-FFF2-40B4-BE49-F238E27FC236}">
                <a16:creationId xmlns:a16="http://schemas.microsoft.com/office/drawing/2014/main" id="{E6D386F2-9F7B-DBFC-EF86-A1E3C69F672F}"/>
              </a:ext>
            </a:extLst>
          </p:cNvPr>
          <p:cNvSpPr>
            <a:spLocks noGrp="1"/>
          </p:cNvSpPr>
          <p:nvPr>
            <p:ph idx="1"/>
          </p:nvPr>
        </p:nvSpPr>
        <p:spPr/>
        <p:txBody>
          <a:bodyPr>
            <a:normAutofit fontScale="92500" lnSpcReduction="10000"/>
          </a:bodyPr>
          <a:lstStyle/>
          <a:p>
            <a:pPr>
              <a:lnSpc>
                <a:spcPct val="150000"/>
              </a:lnSpc>
            </a:pPr>
            <a:r>
              <a:rPr lang="en-IN" sz="2400" dirty="0"/>
              <a:t>Progressive decreases in systolic and diastolic LV function</a:t>
            </a:r>
          </a:p>
          <a:p>
            <a:pPr>
              <a:lnSpc>
                <a:spcPct val="150000"/>
              </a:lnSpc>
            </a:pPr>
            <a:r>
              <a:rPr lang="en-IN" sz="2400" dirty="0"/>
              <a:t>Moderate/severe LA and LV dilatation</a:t>
            </a:r>
          </a:p>
          <a:p>
            <a:pPr>
              <a:lnSpc>
                <a:spcPct val="150000"/>
              </a:lnSpc>
            </a:pPr>
            <a:r>
              <a:rPr lang="en-IN" sz="2400" dirty="0"/>
              <a:t>Increase in symptoms and functional limitations</a:t>
            </a:r>
          </a:p>
          <a:p>
            <a:pPr>
              <a:lnSpc>
                <a:spcPct val="150000"/>
              </a:lnSpc>
            </a:pPr>
            <a:r>
              <a:rPr lang="en-IN" sz="2400" dirty="0"/>
              <a:t>Atrial fibrillation</a:t>
            </a:r>
          </a:p>
          <a:p>
            <a:pPr>
              <a:lnSpc>
                <a:spcPct val="150000"/>
              </a:lnSpc>
            </a:pPr>
            <a:r>
              <a:rPr lang="en-IN" sz="2400" dirty="0"/>
              <a:t>Reduction or loss of LVOTO</a:t>
            </a:r>
          </a:p>
          <a:p>
            <a:pPr>
              <a:lnSpc>
                <a:spcPct val="150000"/>
              </a:lnSpc>
            </a:pPr>
            <a:r>
              <a:rPr lang="en-IN" sz="2400" dirty="0"/>
              <a:t>Progressive LV wall thinning</a:t>
            </a:r>
          </a:p>
          <a:p>
            <a:pPr>
              <a:lnSpc>
                <a:spcPct val="150000"/>
              </a:lnSpc>
            </a:pPr>
            <a:r>
              <a:rPr lang="en-IN" sz="2400" dirty="0"/>
              <a:t>Multiple and confluent LGE at mid-wall or transmural distribution</a:t>
            </a:r>
          </a:p>
          <a:p>
            <a:pPr marL="0" indent="0">
              <a:buNone/>
            </a:pPr>
            <a:endParaRPr lang="en-IN" dirty="0"/>
          </a:p>
          <a:p>
            <a:endParaRPr lang="en-IN" dirty="0"/>
          </a:p>
        </p:txBody>
      </p:sp>
    </p:spTree>
    <p:extLst>
      <p:ext uri="{BB962C8B-B14F-4D97-AF65-F5344CB8AC3E}">
        <p14:creationId xmlns:p14="http://schemas.microsoft.com/office/powerpoint/2010/main" val="28028434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6A5F9-56AA-DDD4-C1C5-7D3FAAEAE3E0}"/>
              </a:ext>
            </a:extLst>
          </p:cNvPr>
          <p:cNvSpPr>
            <a:spLocks noGrp="1"/>
          </p:cNvSpPr>
          <p:nvPr>
            <p:ph type="title"/>
          </p:nvPr>
        </p:nvSpPr>
        <p:spPr/>
        <p:txBody>
          <a:bodyPr/>
          <a:lstStyle/>
          <a:p>
            <a:r>
              <a:rPr lang="en-IN" dirty="0">
                <a:solidFill>
                  <a:schemeClr val="accent2"/>
                </a:solidFill>
                <a:latin typeface="Tw Cen MT" panose="020B0602020104020603" pitchFamily="34" charset="0"/>
              </a:rPr>
              <a:t>End-stage HCM</a:t>
            </a:r>
          </a:p>
        </p:txBody>
      </p:sp>
      <p:sp>
        <p:nvSpPr>
          <p:cNvPr id="3" name="Content Placeholder 2">
            <a:extLst>
              <a:ext uri="{FF2B5EF4-FFF2-40B4-BE49-F238E27FC236}">
                <a16:creationId xmlns:a16="http://schemas.microsoft.com/office/drawing/2014/main" id="{0806241F-1751-026E-B087-6504C8827FC5}"/>
              </a:ext>
            </a:extLst>
          </p:cNvPr>
          <p:cNvSpPr>
            <a:spLocks noGrp="1"/>
          </p:cNvSpPr>
          <p:nvPr>
            <p:ph idx="1"/>
          </p:nvPr>
        </p:nvSpPr>
        <p:spPr/>
        <p:txBody>
          <a:bodyPr>
            <a:normAutofit/>
          </a:bodyPr>
          <a:lstStyle/>
          <a:p>
            <a:pPr>
              <a:lnSpc>
                <a:spcPct val="150000"/>
              </a:lnSpc>
            </a:pPr>
            <a:r>
              <a:rPr lang="en-IN" sz="2400" dirty="0"/>
              <a:t>Progressive LV wall thinning and LV wall dilatation</a:t>
            </a:r>
          </a:p>
          <a:p>
            <a:pPr>
              <a:lnSpc>
                <a:spcPct val="150000"/>
              </a:lnSpc>
            </a:pPr>
            <a:r>
              <a:rPr lang="en-IN" sz="2400" dirty="0"/>
              <a:t>Decrease or disappearance of LVOT gradient</a:t>
            </a:r>
          </a:p>
          <a:p>
            <a:pPr>
              <a:lnSpc>
                <a:spcPct val="150000"/>
              </a:lnSpc>
            </a:pPr>
            <a:r>
              <a:rPr lang="en-IN" sz="2400" dirty="0"/>
              <a:t>Restrictive pattern with a small LV and severe dilatation of both atria occurs</a:t>
            </a:r>
          </a:p>
          <a:p>
            <a:pPr>
              <a:lnSpc>
                <a:spcPct val="150000"/>
              </a:lnSpc>
            </a:pPr>
            <a:r>
              <a:rPr lang="en-IN" sz="2400" dirty="0"/>
              <a:t>Mid wall or transmural LGE</a:t>
            </a:r>
          </a:p>
          <a:p>
            <a:pPr>
              <a:lnSpc>
                <a:spcPct val="150000"/>
              </a:lnSpc>
            </a:pPr>
            <a:r>
              <a:rPr lang="en-IN" sz="2400" dirty="0"/>
              <a:t>Increased risk of SCD and heart failure complications</a:t>
            </a:r>
          </a:p>
        </p:txBody>
      </p:sp>
    </p:spTree>
    <p:extLst>
      <p:ext uri="{BB962C8B-B14F-4D97-AF65-F5344CB8AC3E}">
        <p14:creationId xmlns:p14="http://schemas.microsoft.com/office/powerpoint/2010/main" val="20875524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00AE7-CF1D-777B-EC22-4C3EF4BB4B97}"/>
              </a:ext>
            </a:extLst>
          </p:cNvPr>
          <p:cNvSpPr>
            <a:spLocks noGrp="1"/>
          </p:cNvSpPr>
          <p:nvPr>
            <p:ph type="title"/>
          </p:nvPr>
        </p:nvSpPr>
        <p:spPr/>
        <p:txBody>
          <a:bodyPr/>
          <a:lstStyle/>
          <a:p>
            <a:r>
              <a:rPr lang="en-IN" dirty="0">
                <a:solidFill>
                  <a:schemeClr val="accent2"/>
                </a:solidFill>
                <a:latin typeface="Tw Cen MT" panose="020B0602020104020603" pitchFamily="34" charset="0"/>
              </a:rPr>
              <a:t>End-stage HCM (cont.)</a:t>
            </a:r>
          </a:p>
        </p:txBody>
      </p:sp>
      <p:pic>
        <p:nvPicPr>
          <p:cNvPr id="5" name="Content Placeholder 4">
            <a:extLst>
              <a:ext uri="{FF2B5EF4-FFF2-40B4-BE49-F238E27FC236}">
                <a16:creationId xmlns:a16="http://schemas.microsoft.com/office/drawing/2014/main" id="{0C05A24C-7569-1E22-8C7B-7B21EB468B5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17800" y="1774727"/>
            <a:ext cx="6756400" cy="3035300"/>
          </a:xfrm>
        </p:spPr>
      </p:pic>
      <p:pic>
        <p:nvPicPr>
          <p:cNvPr id="7" name="Picture 6">
            <a:extLst>
              <a:ext uri="{FF2B5EF4-FFF2-40B4-BE49-F238E27FC236}">
                <a16:creationId xmlns:a16="http://schemas.microsoft.com/office/drawing/2014/main" id="{BD1C6282-E693-346A-3AD7-9D5890F042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8850" y="5187950"/>
            <a:ext cx="5194300" cy="1670050"/>
          </a:xfrm>
          <a:prstGeom prst="rect">
            <a:avLst/>
          </a:prstGeom>
        </p:spPr>
      </p:pic>
    </p:spTree>
    <p:extLst>
      <p:ext uri="{BB962C8B-B14F-4D97-AF65-F5344CB8AC3E}">
        <p14:creationId xmlns:p14="http://schemas.microsoft.com/office/powerpoint/2010/main" val="28068313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5DCF6-4187-98EC-7335-2442B7F2A59F}"/>
              </a:ext>
            </a:extLst>
          </p:cNvPr>
          <p:cNvSpPr>
            <a:spLocks noGrp="1"/>
          </p:cNvSpPr>
          <p:nvPr>
            <p:ph type="title"/>
          </p:nvPr>
        </p:nvSpPr>
        <p:spPr/>
        <p:txBody>
          <a:bodyPr/>
          <a:lstStyle/>
          <a:p>
            <a:r>
              <a:rPr lang="en-IN" dirty="0">
                <a:solidFill>
                  <a:schemeClr val="accent2"/>
                </a:solidFill>
                <a:latin typeface="Tw Cen MT" panose="020B0602020104020603" pitchFamily="34" charset="0"/>
              </a:rPr>
              <a:t>Genotypic-phenotype relationship</a:t>
            </a:r>
          </a:p>
        </p:txBody>
      </p:sp>
      <p:sp>
        <p:nvSpPr>
          <p:cNvPr id="3" name="Content Placeholder 2">
            <a:extLst>
              <a:ext uri="{FF2B5EF4-FFF2-40B4-BE49-F238E27FC236}">
                <a16:creationId xmlns:a16="http://schemas.microsoft.com/office/drawing/2014/main" id="{4E381E43-ACE0-C3F5-C5C2-1D19E167B9A8}"/>
              </a:ext>
            </a:extLst>
          </p:cNvPr>
          <p:cNvSpPr>
            <a:spLocks noGrp="1"/>
          </p:cNvSpPr>
          <p:nvPr>
            <p:ph idx="1"/>
          </p:nvPr>
        </p:nvSpPr>
        <p:spPr/>
        <p:txBody>
          <a:bodyPr>
            <a:normAutofit/>
          </a:bodyPr>
          <a:lstStyle/>
          <a:p>
            <a:pPr>
              <a:lnSpc>
                <a:spcPct val="150000"/>
              </a:lnSpc>
            </a:pPr>
            <a:r>
              <a:rPr lang="en-IN" sz="2400" dirty="0"/>
              <a:t>Reverse curve: MYH mutation</a:t>
            </a:r>
          </a:p>
          <a:p>
            <a:pPr>
              <a:lnSpc>
                <a:spcPct val="150000"/>
              </a:lnSpc>
            </a:pPr>
            <a:r>
              <a:rPr lang="en-IN" sz="2400" dirty="0"/>
              <a:t>Sigmoid curve: PKP2 mutation</a:t>
            </a:r>
          </a:p>
        </p:txBody>
      </p:sp>
      <p:pic>
        <p:nvPicPr>
          <p:cNvPr id="7" name="Picture 6">
            <a:extLst>
              <a:ext uri="{FF2B5EF4-FFF2-40B4-BE49-F238E27FC236}">
                <a16:creationId xmlns:a16="http://schemas.microsoft.com/office/drawing/2014/main" id="{2515B178-65C2-1465-AB0C-13D6790EDD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500" y="3653034"/>
            <a:ext cx="9017000" cy="2387600"/>
          </a:xfrm>
          <a:prstGeom prst="rect">
            <a:avLst/>
          </a:prstGeom>
        </p:spPr>
      </p:pic>
    </p:spTree>
    <p:extLst>
      <p:ext uri="{BB962C8B-B14F-4D97-AF65-F5344CB8AC3E}">
        <p14:creationId xmlns:p14="http://schemas.microsoft.com/office/powerpoint/2010/main" val="34073398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
            <a:hlinkClick r:id="" action="ppaction://media"/>
            <a:extLst>
              <a:ext uri="{FF2B5EF4-FFF2-40B4-BE49-F238E27FC236}">
                <a16:creationId xmlns:a16="http://schemas.microsoft.com/office/drawing/2014/main" id="{4F1632CE-1DCC-EFB8-9412-B8EF246A466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270663" y="2113516"/>
            <a:ext cx="5826586" cy="3277455"/>
          </a:xfrm>
          <a:prstGeom prst="rect">
            <a:avLst/>
          </a:prstGeom>
        </p:spPr>
      </p:pic>
      <p:pic>
        <p:nvPicPr>
          <p:cNvPr id="3" name="6">
            <a:hlinkClick r:id="" action="ppaction://media"/>
            <a:extLst>
              <a:ext uri="{FF2B5EF4-FFF2-40B4-BE49-F238E27FC236}">
                <a16:creationId xmlns:a16="http://schemas.microsoft.com/office/drawing/2014/main" id="{D27B6194-292B-624D-8C62-B6BF473F0680}"/>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105768" y="2113516"/>
            <a:ext cx="5826588" cy="3277456"/>
          </a:xfrm>
          <a:prstGeom prst="rect">
            <a:avLst/>
          </a:prstGeom>
        </p:spPr>
      </p:pic>
    </p:spTree>
    <p:extLst>
      <p:ext uri="{BB962C8B-B14F-4D97-AF65-F5344CB8AC3E}">
        <p14:creationId xmlns:p14="http://schemas.microsoft.com/office/powerpoint/2010/main" val="1852358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1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0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repeatCount="indefinite"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CAEA5-4499-A8C6-84AE-3888302DFC83}"/>
              </a:ext>
            </a:extLst>
          </p:cNvPr>
          <p:cNvSpPr>
            <a:spLocks noGrp="1"/>
          </p:cNvSpPr>
          <p:nvPr>
            <p:ph type="title"/>
          </p:nvPr>
        </p:nvSpPr>
        <p:spPr/>
        <p:txBody>
          <a:bodyPr/>
          <a:lstStyle/>
          <a:p>
            <a:r>
              <a:rPr lang="en-IN" dirty="0">
                <a:solidFill>
                  <a:schemeClr val="accent2"/>
                </a:solidFill>
                <a:latin typeface="Tw Cen MT" panose="020B0602020104020603" pitchFamily="34" charset="0"/>
              </a:rPr>
              <a:t>ACM</a:t>
            </a:r>
          </a:p>
        </p:txBody>
      </p:sp>
      <p:sp>
        <p:nvSpPr>
          <p:cNvPr id="3" name="Content Placeholder 2">
            <a:extLst>
              <a:ext uri="{FF2B5EF4-FFF2-40B4-BE49-F238E27FC236}">
                <a16:creationId xmlns:a16="http://schemas.microsoft.com/office/drawing/2014/main" id="{75165693-7405-9C17-8046-2691BDF416F7}"/>
              </a:ext>
            </a:extLst>
          </p:cNvPr>
          <p:cNvSpPr>
            <a:spLocks noGrp="1"/>
          </p:cNvSpPr>
          <p:nvPr>
            <p:ph idx="1"/>
          </p:nvPr>
        </p:nvSpPr>
        <p:spPr>
          <a:xfrm>
            <a:off x="838200" y="1690688"/>
            <a:ext cx="10515600" cy="4931594"/>
          </a:xfrm>
        </p:spPr>
        <p:txBody>
          <a:bodyPr>
            <a:normAutofit fontScale="70000" lnSpcReduction="20000"/>
          </a:bodyPr>
          <a:lstStyle/>
          <a:p>
            <a:pPr>
              <a:lnSpc>
                <a:spcPct val="160000"/>
              </a:lnSpc>
            </a:pPr>
            <a:r>
              <a:rPr lang="en-IN" sz="3100" dirty="0"/>
              <a:t>Genetic disease characterised by myocyte loss and fibrofatty replacement, primarily of the right ventricle</a:t>
            </a:r>
          </a:p>
          <a:p>
            <a:pPr>
              <a:lnSpc>
                <a:spcPct val="160000"/>
              </a:lnSpc>
            </a:pPr>
            <a:r>
              <a:rPr lang="en-IN" sz="3100" dirty="0"/>
              <a:t>Increased risk of SCD and heart failure</a:t>
            </a:r>
          </a:p>
          <a:p>
            <a:pPr>
              <a:lnSpc>
                <a:spcPct val="160000"/>
              </a:lnSpc>
            </a:pPr>
            <a:r>
              <a:rPr lang="en-IN" sz="3100" dirty="0"/>
              <a:t>Triangle of dysplasia- sub-tricuspid region of RV, RV apex and RVOT</a:t>
            </a:r>
          </a:p>
          <a:p>
            <a:pPr>
              <a:lnSpc>
                <a:spcPct val="160000"/>
              </a:lnSpc>
            </a:pPr>
            <a:r>
              <a:rPr lang="en-IN" sz="3100" dirty="0"/>
              <a:t>Modified triangle of dysplasia- ‘displacement’ of RV apex and because of frequent involvement of posterolateral LV wall</a:t>
            </a:r>
          </a:p>
          <a:p>
            <a:pPr>
              <a:lnSpc>
                <a:spcPct val="160000"/>
              </a:lnSpc>
            </a:pPr>
            <a:r>
              <a:rPr lang="en-IN" sz="3100" dirty="0"/>
              <a:t>2010 Task-Force criteria</a:t>
            </a:r>
          </a:p>
          <a:p>
            <a:pPr>
              <a:lnSpc>
                <a:spcPct val="160000"/>
              </a:lnSpc>
            </a:pPr>
            <a:r>
              <a:rPr lang="en-IN" sz="3100" dirty="0"/>
              <a:t>Replaced by Padua criteria- involves left dominant disease phenotypes</a:t>
            </a:r>
            <a:br>
              <a:rPr lang="en-IN" dirty="0"/>
            </a:br>
            <a:endParaRPr lang="en-IN" dirty="0"/>
          </a:p>
          <a:p>
            <a:pPr marL="0" indent="0">
              <a:buNone/>
            </a:pPr>
            <a:endParaRPr lang="en-IN" dirty="0"/>
          </a:p>
        </p:txBody>
      </p:sp>
    </p:spTree>
    <p:extLst>
      <p:ext uri="{BB962C8B-B14F-4D97-AF65-F5344CB8AC3E}">
        <p14:creationId xmlns:p14="http://schemas.microsoft.com/office/powerpoint/2010/main" val="22256860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ure 1">
            <a:extLst>
              <a:ext uri="{FF2B5EF4-FFF2-40B4-BE49-F238E27FC236}">
                <a16:creationId xmlns:a16="http://schemas.microsoft.com/office/drawing/2014/main" id="{61A94545-484C-615C-B716-CDA386D998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840" y="1266610"/>
            <a:ext cx="11342661" cy="4846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767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489A7-EC9B-33EB-394F-03DD36F20D11}"/>
              </a:ext>
            </a:extLst>
          </p:cNvPr>
          <p:cNvSpPr>
            <a:spLocks noGrp="1"/>
          </p:cNvSpPr>
          <p:nvPr>
            <p:ph type="title"/>
          </p:nvPr>
        </p:nvSpPr>
        <p:spPr/>
        <p:txBody>
          <a:bodyPr/>
          <a:lstStyle/>
          <a:p>
            <a:r>
              <a:rPr lang="en-IN" dirty="0">
                <a:solidFill>
                  <a:schemeClr val="accent2"/>
                </a:solidFill>
                <a:latin typeface="Tw Cen MT" panose="020B0602020104020603" pitchFamily="34" charset="0"/>
              </a:rPr>
              <a:t>Magnetic resonance</a:t>
            </a:r>
          </a:p>
        </p:txBody>
      </p:sp>
      <p:sp>
        <p:nvSpPr>
          <p:cNvPr id="3" name="Content Placeholder 2">
            <a:extLst>
              <a:ext uri="{FF2B5EF4-FFF2-40B4-BE49-F238E27FC236}">
                <a16:creationId xmlns:a16="http://schemas.microsoft.com/office/drawing/2014/main" id="{EFDD84F6-AD7B-A35A-936A-2E1C0861D125}"/>
              </a:ext>
            </a:extLst>
          </p:cNvPr>
          <p:cNvSpPr>
            <a:spLocks noGrp="1"/>
          </p:cNvSpPr>
          <p:nvPr>
            <p:ph idx="1"/>
          </p:nvPr>
        </p:nvSpPr>
        <p:spPr/>
        <p:txBody>
          <a:bodyPr>
            <a:normAutofit fontScale="77500" lnSpcReduction="20000"/>
          </a:bodyPr>
          <a:lstStyle/>
          <a:p>
            <a:pPr>
              <a:lnSpc>
                <a:spcPct val="150000"/>
              </a:lnSpc>
            </a:pPr>
            <a:r>
              <a:rPr lang="en-IN" dirty="0"/>
              <a:t>Physical property of a nucleus that has an odd number of protons and/or neutrons</a:t>
            </a:r>
          </a:p>
          <a:p>
            <a:pPr>
              <a:lnSpc>
                <a:spcPct val="150000"/>
              </a:lnSpc>
            </a:pPr>
            <a:r>
              <a:rPr lang="en-IN" dirty="0"/>
              <a:t>Most abundant nucleus is hydrogen proton (H</a:t>
            </a:r>
            <a:r>
              <a:rPr lang="en-IN" sz="1800" dirty="0"/>
              <a:t>1</a:t>
            </a:r>
            <a:r>
              <a:rPr lang="en-IN" dirty="0"/>
              <a:t>)</a:t>
            </a:r>
          </a:p>
          <a:p>
            <a:pPr>
              <a:lnSpc>
                <a:spcPct val="150000"/>
              </a:lnSpc>
            </a:pPr>
            <a:r>
              <a:rPr lang="en-IN" dirty="0"/>
              <a:t>These possess an intrinsic property known as nuclear spin- magnetic moment for each proton</a:t>
            </a:r>
          </a:p>
          <a:p>
            <a:pPr>
              <a:lnSpc>
                <a:spcPct val="150000"/>
              </a:lnSpc>
            </a:pPr>
            <a:r>
              <a:rPr lang="en-IN" dirty="0"/>
              <a:t>Randomly oriented</a:t>
            </a:r>
          </a:p>
          <a:p>
            <a:pPr>
              <a:lnSpc>
                <a:spcPct val="150000"/>
              </a:lnSpc>
            </a:pPr>
            <a:r>
              <a:rPr lang="en-IN" dirty="0"/>
              <a:t>When a person is placed in a static magnetic field B</a:t>
            </a:r>
            <a:r>
              <a:rPr lang="en-IN" sz="1800" dirty="0"/>
              <a:t>0</a:t>
            </a:r>
            <a:r>
              <a:rPr lang="en-IN" dirty="0"/>
              <a:t>, the magnetic moment u of the hydrogen proton, also known as spin, rotates about the direction of B</a:t>
            </a:r>
            <a:r>
              <a:rPr lang="en-IN" sz="1800" dirty="0"/>
              <a:t>0</a:t>
            </a:r>
            <a:r>
              <a:rPr lang="en-IN" dirty="0"/>
              <a:t> (z-direction) </a:t>
            </a:r>
          </a:p>
          <a:p>
            <a:endParaRPr lang="en-IN" dirty="0"/>
          </a:p>
        </p:txBody>
      </p:sp>
    </p:spTree>
    <p:extLst>
      <p:ext uri="{BB962C8B-B14F-4D97-AF65-F5344CB8AC3E}">
        <p14:creationId xmlns:p14="http://schemas.microsoft.com/office/powerpoint/2010/main" val="3925499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325A90FE-A522-A29E-4D21-78542EB936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1888" y="0"/>
            <a:ext cx="48482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13151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E81D0-6146-3C15-4C6E-A8E114A41602}"/>
              </a:ext>
            </a:extLst>
          </p:cNvPr>
          <p:cNvSpPr>
            <a:spLocks noGrp="1"/>
          </p:cNvSpPr>
          <p:nvPr>
            <p:ph type="title"/>
          </p:nvPr>
        </p:nvSpPr>
        <p:spPr/>
        <p:txBody>
          <a:bodyPr/>
          <a:lstStyle/>
          <a:p>
            <a:r>
              <a:rPr lang="en-IN" dirty="0">
                <a:solidFill>
                  <a:schemeClr val="accent2"/>
                </a:solidFill>
                <a:latin typeface="Tw Cen MT" panose="020B0602020104020603" pitchFamily="34" charset="0"/>
              </a:rPr>
              <a:t>CMR in ACM</a:t>
            </a:r>
          </a:p>
        </p:txBody>
      </p:sp>
      <p:sp>
        <p:nvSpPr>
          <p:cNvPr id="3" name="Content Placeholder 2">
            <a:extLst>
              <a:ext uri="{FF2B5EF4-FFF2-40B4-BE49-F238E27FC236}">
                <a16:creationId xmlns:a16="http://schemas.microsoft.com/office/drawing/2014/main" id="{3065058D-F6C2-D3FC-7852-4FEE206D983E}"/>
              </a:ext>
            </a:extLst>
          </p:cNvPr>
          <p:cNvSpPr>
            <a:spLocks noGrp="1"/>
          </p:cNvSpPr>
          <p:nvPr>
            <p:ph idx="1"/>
          </p:nvPr>
        </p:nvSpPr>
        <p:spPr>
          <a:xfrm>
            <a:off x="838200" y="1825625"/>
            <a:ext cx="10515600" cy="4667250"/>
          </a:xfrm>
        </p:spPr>
        <p:txBody>
          <a:bodyPr>
            <a:normAutofit fontScale="77500" lnSpcReduction="20000"/>
          </a:bodyPr>
          <a:lstStyle/>
          <a:p>
            <a:pPr>
              <a:lnSpc>
                <a:spcPct val="150000"/>
              </a:lnSpc>
            </a:pPr>
            <a:r>
              <a:rPr lang="en-IN" dirty="0"/>
              <a:t>Cine CMR: Precise estimate of wall thickness, kinetics, ventricular volumes, and function</a:t>
            </a:r>
          </a:p>
          <a:p>
            <a:pPr>
              <a:lnSpc>
                <a:spcPct val="150000"/>
              </a:lnSpc>
            </a:pPr>
            <a:r>
              <a:rPr lang="en-IN" dirty="0"/>
              <a:t>Basal inferior wall and lateral walls of RV are initially involved, and the disease progress from base to apex</a:t>
            </a:r>
          </a:p>
          <a:p>
            <a:pPr>
              <a:lnSpc>
                <a:spcPct val="150000"/>
              </a:lnSpc>
            </a:pPr>
            <a:r>
              <a:rPr lang="en-IN" dirty="0"/>
              <a:t>Feature tracking MRI: myocardial deformation analysis</a:t>
            </a:r>
          </a:p>
          <a:p>
            <a:pPr>
              <a:lnSpc>
                <a:spcPct val="150000"/>
              </a:lnSpc>
            </a:pPr>
            <a:r>
              <a:rPr lang="en-IN" dirty="0"/>
              <a:t>Black blood CMR: Fatty infiltration (DDx- lipomatous metaplasia). T1 mapping differentiates- lower T1(fat) and higher T1(fibrosis)</a:t>
            </a:r>
          </a:p>
          <a:p>
            <a:pPr>
              <a:lnSpc>
                <a:spcPct val="150000"/>
              </a:lnSpc>
            </a:pPr>
            <a:r>
              <a:rPr lang="en-IN" dirty="0"/>
              <a:t>Oedema CMR: myocardial injury in early stages of the disease</a:t>
            </a:r>
          </a:p>
          <a:p>
            <a:pPr>
              <a:lnSpc>
                <a:spcPct val="150000"/>
              </a:lnSpc>
            </a:pPr>
            <a:r>
              <a:rPr lang="en-IN" dirty="0"/>
              <a:t>Flow CMR: Rule out intracardiac shunts</a:t>
            </a:r>
          </a:p>
          <a:p>
            <a:pPr marL="0" indent="0">
              <a:buNone/>
            </a:pPr>
            <a:endParaRPr lang="en-IN" dirty="0"/>
          </a:p>
          <a:p>
            <a:endParaRPr lang="en-IN" dirty="0"/>
          </a:p>
        </p:txBody>
      </p:sp>
    </p:spTree>
    <p:extLst>
      <p:ext uri="{BB962C8B-B14F-4D97-AF65-F5344CB8AC3E}">
        <p14:creationId xmlns:p14="http://schemas.microsoft.com/office/powerpoint/2010/main" val="9002595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2672C6-9D1C-8A90-F223-C5F583EE94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775" y="344369"/>
            <a:ext cx="6161025" cy="6119849"/>
          </a:xfrm>
          <a:prstGeom prst="rect">
            <a:avLst/>
          </a:prstGeom>
        </p:spPr>
      </p:pic>
      <p:pic>
        <p:nvPicPr>
          <p:cNvPr id="6" name="16">
            <a:hlinkClick r:id="" action="ppaction://media"/>
            <a:extLst>
              <a:ext uri="{FF2B5EF4-FFF2-40B4-BE49-F238E27FC236}">
                <a16:creationId xmlns:a16="http://schemas.microsoft.com/office/drawing/2014/main" id="{E54FD63D-838B-D3CD-2CDE-36E096A19BF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657261" y="2214081"/>
            <a:ext cx="5415624" cy="3046288"/>
          </a:xfrm>
          <a:prstGeom prst="rect">
            <a:avLst/>
          </a:prstGeom>
        </p:spPr>
      </p:pic>
    </p:spTree>
    <p:extLst>
      <p:ext uri="{BB962C8B-B14F-4D97-AF65-F5344CB8AC3E}">
        <p14:creationId xmlns:p14="http://schemas.microsoft.com/office/powerpoint/2010/main" val="189292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84EC06-0BC1-D5BE-0E8B-FFA4FFB872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3549" y="144814"/>
            <a:ext cx="6584902" cy="6568371"/>
          </a:xfrm>
          <a:prstGeom prst="rect">
            <a:avLst/>
          </a:prstGeom>
        </p:spPr>
      </p:pic>
    </p:spTree>
    <p:extLst>
      <p:ext uri="{BB962C8B-B14F-4D97-AF65-F5344CB8AC3E}">
        <p14:creationId xmlns:p14="http://schemas.microsoft.com/office/powerpoint/2010/main" val="22522406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1AB44-5CCE-3148-6CBE-49D7BEA4C537}"/>
              </a:ext>
            </a:extLst>
          </p:cNvPr>
          <p:cNvSpPr>
            <a:spLocks noGrp="1"/>
          </p:cNvSpPr>
          <p:nvPr>
            <p:ph type="title"/>
          </p:nvPr>
        </p:nvSpPr>
        <p:spPr/>
        <p:txBody>
          <a:bodyPr/>
          <a:lstStyle/>
          <a:p>
            <a:r>
              <a:rPr lang="en-IN" dirty="0">
                <a:solidFill>
                  <a:schemeClr val="accent2"/>
                </a:solidFill>
                <a:latin typeface="Tw Cen MT" panose="020B0602020104020603" pitchFamily="34" charset="0"/>
              </a:rPr>
              <a:t>CMR in ACM</a:t>
            </a:r>
          </a:p>
        </p:txBody>
      </p:sp>
      <p:sp>
        <p:nvSpPr>
          <p:cNvPr id="3" name="Content Placeholder 2">
            <a:extLst>
              <a:ext uri="{FF2B5EF4-FFF2-40B4-BE49-F238E27FC236}">
                <a16:creationId xmlns:a16="http://schemas.microsoft.com/office/drawing/2014/main" id="{B9AD1675-2426-D6F1-3A27-E970984FE71C}"/>
              </a:ext>
            </a:extLst>
          </p:cNvPr>
          <p:cNvSpPr>
            <a:spLocks noGrp="1"/>
          </p:cNvSpPr>
          <p:nvPr>
            <p:ph idx="1"/>
          </p:nvPr>
        </p:nvSpPr>
        <p:spPr>
          <a:xfrm>
            <a:off x="838200" y="1397285"/>
            <a:ext cx="10515600" cy="5332288"/>
          </a:xfrm>
        </p:spPr>
        <p:txBody>
          <a:bodyPr numCol="2">
            <a:normAutofit/>
          </a:bodyPr>
          <a:lstStyle/>
          <a:p>
            <a:pPr>
              <a:lnSpc>
                <a:spcPct val="170000"/>
              </a:lnSpc>
            </a:pPr>
            <a:r>
              <a:rPr lang="en-IN" sz="2200" dirty="0"/>
              <a:t>High NPPV for cardiac events with a normal CMR in ARVC</a:t>
            </a:r>
          </a:p>
          <a:p>
            <a:pPr>
              <a:lnSpc>
                <a:spcPct val="170000"/>
              </a:lnSpc>
            </a:pPr>
            <a:r>
              <a:rPr lang="en-IN" sz="2200" dirty="0"/>
              <a:t>Strain imaging- differentiating ARVC from subclinical disease and idiopathic VT syndromes</a:t>
            </a:r>
          </a:p>
          <a:p>
            <a:pPr>
              <a:lnSpc>
                <a:spcPct val="170000"/>
              </a:lnSpc>
            </a:pPr>
            <a:r>
              <a:rPr lang="en-IN" sz="2200" b="1" dirty="0"/>
              <a:t>Accordion sign</a:t>
            </a:r>
            <a:r>
              <a:rPr lang="en-IN" sz="2200" dirty="0"/>
              <a:t>: focal crinkling of the myocardium due to regional dyssynchronous contraction in the sub-tricuspid region</a:t>
            </a:r>
          </a:p>
          <a:p>
            <a:pPr>
              <a:lnSpc>
                <a:spcPct val="170000"/>
              </a:lnSpc>
            </a:pPr>
            <a:r>
              <a:rPr lang="en-IN" sz="2200" dirty="0"/>
              <a:t>LGE- circumferential, mid-myocardial/sub-epicardial pattern (ring pattern)</a:t>
            </a:r>
          </a:p>
          <a:p>
            <a:pPr>
              <a:lnSpc>
                <a:spcPct val="170000"/>
              </a:lnSpc>
            </a:pPr>
            <a:r>
              <a:rPr lang="en-IN" sz="2200" dirty="0"/>
              <a:t>Limitations of LGE:</a:t>
            </a:r>
          </a:p>
          <a:p>
            <a:pPr lvl="1">
              <a:lnSpc>
                <a:spcPct val="170000"/>
              </a:lnSpc>
            </a:pPr>
            <a:r>
              <a:rPr lang="en-IN" sz="2200" dirty="0"/>
              <a:t>Thin RV wall</a:t>
            </a:r>
          </a:p>
          <a:p>
            <a:pPr lvl="1">
              <a:lnSpc>
                <a:spcPct val="170000"/>
              </a:lnSpc>
            </a:pPr>
            <a:r>
              <a:rPr lang="en-IN" sz="2200" dirty="0"/>
              <a:t>Distinguishing fat from fibrosis by LGE sequences is challenging</a:t>
            </a:r>
          </a:p>
          <a:p>
            <a:pPr lvl="1">
              <a:lnSpc>
                <a:spcPct val="170000"/>
              </a:lnSpc>
            </a:pPr>
            <a:r>
              <a:rPr lang="en-IN" sz="2200" dirty="0"/>
              <a:t>LV LGE has wide range of differentials</a:t>
            </a:r>
          </a:p>
        </p:txBody>
      </p:sp>
    </p:spTree>
    <p:extLst>
      <p:ext uri="{BB962C8B-B14F-4D97-AF65-F5344CB8AC3E}">
        <p14:creationId xmlns:p14="http://schemas.microsoft.com/office/powerpoint/2010/main" val="42647332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CD2A6-754B-6E7A-5451-151AC4B5ED0A}"/>
              </a:ext>
            </a:extLst>
          </p:cNvPr>
          <p:cNvSpPr>
            <a:spLocks noGrp="1"/>
          </p:cNvSpPr>
          <p:nvPr>
            <p:ph type="title"/>
          </p:nvPr>
        </p:nvSpPr>
        <p:spPr/>
        <p:txBody>
          <a:bodyPr/>
          <a:lstStyle/>
          <a:p>
            <a:r>
              <a:rPr lang="en-IN" dirty="0">
                <a:solidFill>
                  <a:schemeClr val="accent2"/>
                </a:solidFill>
                <a:latin typeface="Tw Cen MT" panose="020B0602020104020603" pitchFamily="34" charset="0"/>
              </a:rPr>
              <a:t>Mimics of ARVC</a:t>
            </a:r>
          </a:p>
        </p:txBody>
      </p:sp>
      <p:sp>
        <p:nvSpPr>
          <p:cNvPr id="3" name="Content Placeholder 2">
            <a:extLst>
              <a:ext uri="{FF2B5EF4-FFF2-40B4-BE49-F238E27FC236}">
                <a16:creationId xmlns:a16="http://schemas.microsoft.com/office/drawing/2014/main" id="{EA9B1A95-B8A9-32E9-471B-E613982628EC}"/>
              </a:ext>
            </a:extLst>
          </p:cNvPr>
          <p:cNvSpPr>
            <a:spLocks noGrp="1"/>
          </p:cNvSpPr>
          <p:nvPr>
            <p:ph idx="1"/>
          </p:nvPr>
        </p:nvSpPr>
        <p:spPr/>
        <p:txBody>
          <a:bodyPr>
            <a:normAutofit/>
          </a:bodyPr>
          <a:lstStyle/>
          <a:p>
            <a:pPr>
              <a:lnSpc>
                <a:spcPct val="150000"/>
              </a:lnSpc>
            </a:pPr>
            <a:r>
              <a:rPr lang="en-IN" sz="2400" dirty="0"/>
              <a:t>Apical-lateral bulging of RV- site of insertion of moderator band</a:t>
            </a:r>
          </a:p>
          <a:p>
            <a:pPr>
              <a:lnSpc>
                <a:spcPct val="150000"/>
              </a:lnSpc>
            </a:pPr>
            <a:r>
              <a:rPr lang="en-IN" sz="2400" dirty="0"/>
              <a:t>Butterfly apex- normal variant of separate RV and LV apices causing RV apex to look dyskinetic</a:t>
            </a:r>
          </a:p>
          <a:p>
            <a:pPr>
              <a:lnSpc>
                <a:spcPct val="150000"/>
              </a:lnSpc>
            </a:pPr>
            <a:r>
              <a:rPr lang="en-IN" sz="2400" dirty="0"/>
              <a:t>Tethering of anterior wall of RV to posterior sternum</a:t>
            </a:r>
          </a:p>
          <a:p>
            <a:pPr>
              <a:lnSpc>
                <a:spcPct val="150000"/>
              </a:lnSpc>
            </a:pPr>
            <a:r>
              <a:rPr lang="en-IN" sz="2400" dirty="0"/>
              <a:t>Myocarditis and sarcoidosis</a:t>
            </a:r>
          </a:p>
        </p:txBody>
      </p:sp>
    </p:spTree>
    <p:extLst>
      <p:ext uri="{BB962C8B-B14F-4D97-AF65-F5344CB8AC3E}">
        <p14:creationId xmlns:p14="http://schemas.microsoft.com/office/powerpoint/2010/main" val="32775893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66F868-B22E-B852-55B4-8554AA45E7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5453" y="2769278"/>
            <a:ext cx="6564646" cy="2769278"/>
          </a:xfrm>
          <a:prstGeom prst="rect">
            <a:avLst/>
          </a:prstGeom>
        </p:spPr>
      </p:pic>
      <p:pic>
        <p:nvPicPr>
          <p:cNvPr id="5" name="Picture 4">
            <a:extLst>
              <a:ext uri="{FF2B5EF4-FFF2-40B4-BE49-F238E27FC236}">
                <a16:creationId xmlns:a16="http://schemas.microsoft.com/office/drawing/2014/main" id="{5CE8BF3E-6CB0-8E8C-3144-FAD125EDDD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01" y="1351444"/>
            <a:ext cx="5603552" cy="5132834"/>
          </a:xfrm>
          <a:prstGeom prst="rect">
            <a:avLst/>
          </a:prstGeom>
        </p:spPr>
      </p:pic>
    </p:spTree>
    <p:extLst>
      <p:ext uri="{BB962C8B-B14F-4D97-AF65-F5344CB8AC3E}">
        <p14:creationId xmlns:p14="http://schemas.microsoft.com/office/powerpoint/2010/main" val="27469368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0860B-7B14-20FC-46B4-0C4221C8EA9A}"/>
              </a:ext>
            </a:extLst>
          </p:cNvPr>
          <p:cNvSpPr>
            <a:spLocks noGrp="1"/>
          </p:cNvSpPr>
          <p:nvPr>
            <p:ph type="title"/>
          </p:nvPr>
        </p:nvSpPr>
        <p:spPr/>
        <p:txBody>
          <a:bodyPr/>
          <a:lstStyle/>
          <a:p>
            <a:r>
              <a:rPr lang="en-IN" dirty="0">
                <a:solidFill>
                  <a:schemeClr val="accent2"/>
                </a:solidFill>
                <a:latin typeface="Tw Cen MT" panose="020B0602020104020603" pitchFamily="34" charset="0"/>
              </a:rPr>
              <a:t>Genotype-phenotype correlations</a:t>
            </a:r>
          </a:p>
        </p:txBody>
      </p:sp>
      <p:sp>
        <p:nvSpPr>
          <p:cNvPr id="3" name="Content Placeholder 2">
            <a:extLst>
              <a:ext uri="{FF2B5EF4-FFF2-40B4-BE49-F238E27FC236}">
                <a16:creationId xmlns:a16="http://schemas.microsoft.com/office/drawing/2014/main" id="{81D5D7D7-4342-2C54-3651-7A39C75600C7}"/>
              </a:ext>
            </a:extLst>
          </p:cNvPr>
          <p:cNvSpPr>
            <a:spLocks noGrp="1"/>
          </p:cNvSpPr>
          <p:nvPr>
            <p:ph idx="1"/>
          </p:nvPr>
        </p:nvSpPr>
        <p:spPr/>
        <p:txBody>
          <a:bodyPr>
            <a:normAutofit/>
          </a:bodyPr>
          <a:lstStyle/>
          <a:p>
            <a:pPr>
              <a:lnSpc>
                <a:spcPct val="150000"/>
              </a:lnSpc>
            </a:pPr>
            <a:r>
              <a:rPr lang="en-IN" sz="2400" dirty="0"/>
              <a:t>Mutation in phospholamban or desmoplakin gene: significant left-dominant/ biventricular disease expression and a higher prevalence of HF</a:t>
            </a:r>
          </a:p>
          <a:p>
            <a:pPr>
              <a:lnSpc>
                <a:spcPct val="150000"/>
              </a:lnSpc>
            </a:pPr>
            <a:r>
              <a:rPr lang="en-IN" sz="2400" dirty="0"/>
              <a:t>Plakophilin-2 mutation carriers: right-dominant ARVC with focal LV disease with only mild to moderate LV dysfunction</a:t>
            </a:r>
          </a:p>
        </p:txBody>
      </p:sp>
    </p:spTree>
    <p:extLst>
      <p:ext uri="{BB962C8B-B14F-4D97-AF65-F5344CB8AC3E}">
        <p14:creationId xmlns:p14="http://schemas.microsoft.com/office/powerpoint/2010/main" val="21935262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E322B-D5F7-E4AB-F93F-F11EF5097305}"/>
              </a:ext>
            </a:extLst>
          </p:cNvPr>
          <p:cNvSpPr>
            <a:spLocks noGrp="1"/>
          </p:cNvSpPr>
          <p:nvPr>
            <p:ph type="title"/>
          </p:nvPr>
        </p:nvSpPr>
        <p:spPr/>
        <p:txBody>
          <a:bodyPr/>
          <a:lstStyle/>
          <a:p>
            <a:r>
              <a:rPr lang="en-IN" dirty="0">
                <a:solidFill>
                  <a:schemeClr val="accent2"/>
                </a:solidFill>
                <a:latin typeface="Tw Cen MT" panose="020B0602020104020603" pitchFamily="34" charset="0"/>
              </a:rPr>
              <a:t>Sarcoidosis</a:t>
            </a:r>
          </a:p>
        </p:txBody>
      </p:sp>
      <p:sp>
        <p:nvSpPr>
          <p:cNvPr id="3" name="Content Placeholder 2">
            <a:extLst>
              <a:ext uri="{FF2B5EF4-FFF2-40B4-BE49-F238E27FC236}">
                <a16:creationId xmlns:a16="http://schemas.microsoft.com/office/drawing/2014/main" id="{DCEF67AE-A25C-E93D-883F-BEAB323F1560}"/>
              </a:ext>
            </a:extLst>
          </p:cNvPr>
          <p:cNvSpPr>
            <a:spLocks noGrp="1"/>
          </p:cNvSpPr>
          <p:nvPr>
            <p:ph idx="1"/>
          </p:nvPr>
        </p:nvSpPr>
        <p:spPr/>
        <p:txBody>
          <a:bodyPr>
            <a:normAutofit fontScale="92500"/>
          </a:bodyPr>
          <a:lstStyle/>
          <a:p>
            <a:pPr>
              <a:lnSpc>
                <a:spcPct val="150000"/>
              </a:lnSpc>
            </a:pPr>
            <a:r>
              <a:rPr lang="en-IN" sz="2600" dirty="0"/>
              <a:t>Multisystem granulomatous disease of unknown aetiology</a:t>
            </a:r>
          </a:p>
          <a:p>
            <a:pPr>
              <a:lnSpc>
                <a:spcPct val="150000"/>
              </a:lnSpc>
            </a:pPr>
            <a:r>
              <a:rPr lang="en-IN" sz="2600" dirty="0"/>
              <a:t>Presents in tandem or can even be isolated sign of sarcoidosis</a:t>
            </a:r>
          </a:p>
          <a:p>
            <a:pPr>
              <a:lnSpc>
                <a:spcPct val="150000"/>
              </a:lnSpc>
            </a:pPr>
            <a:r>
              <a:rPr lang="en-IN" sz="2600" dirty="0"/>
              <a:t>Restrictive LV pattern</a:t>
            </a:r>
          </a:p>
          <a:p>
            <a:pPr lvl="1">
              <a:lnSpc>
                <a:spcPct val="150000"/>
              </a:lnSpc>
            </a:pPr>
            <a:r>
              <a:rPr lang="en-IN" sz="2600" dirty="0"/>
              <a:t>Non-dilated LV, preserved LV function, restrictive filling pattern and atrial enlargement</a:t>
            </a:r>
          </a:p>
          <a:p>
            <a:pPr>
              <a:lnSpc>
                <a:spcPct val="150000"/>
              </a:lnSpc>
            </a:pPr>
            <a:r>
              <a:rPr lang="en-IN" sz="2600" dirty="0"/>
              <a:t>Myocardial granulomas- Intramural/ Spotty/ Involves basal septum and free wall</a:t>
            </a:r>
          </a:p>
          <a:p>
            <a:pPr marL="0" indent="0">
              <a:lnSpc>
                <a:spcPct val="150000"/>
              </a:lnSpc>
              <a:buNone/>
            </a:pPr>
            <a:endParaRPr lang="en-IN" sz="2600" dirty="0"/>
          </a:p>
          <a:p>
            <a:pPr marL="0" indent="0">
              <a:buNone/>
            </a:pPr>
            <a:endParaRPr lang="en-IN" dirty="0"/>
          </a:p>
        </p:txBody>
      </p:sp>
    </p:spTree>
    <p:extLst>
      <p:ext uri="{BB962C8B-B14F-4D97-AF65-F5344CB8AC3E}">
        <p14:creationId xmlns:p14="http://schemas.microsoft.com/office/powerpoint/2010/main" val="40199567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781E1-78E0-6263-8D2B-593DC21FE87C}"/>
              </a:ext>
            </a:extLst>
          </p:cNvPr>
          <p:cNvSpPr>
            <a:spLocks noGrp="1"/>
          </p:cNvSpPr>
          <p:nvPr>
            <p:ph type="title"/>
          </p:nvPr>
        </p:nvSpPr>
        <p:spPr/>
        <p:txBody>
          <a:bodyPr/>
          <a:lstStyle/>
          <a:p>
            <a:r>
              <a:rPr lang="en-IN" dirty="0">
                <a:solidFill>
                  <a:schemeClr val="accent2"/>
                </a:solidFill>
                <a:latin typeface="Tw Cen MT" panose="020B0602020104020603" pitchFamily="34" charset="0"/>
              </a:rPr>
              <a:t>Sarcoidosis (cont.)</a:t>
            </a:r>
          </a:p>
        </p:txBody>
      </p:sp>
      <p:sp>
        <p:nvSpPr>
          <p:cNvPr id="3" name="Content Placeholder 2">
            <a:extLst>
              <a:ext uri="{FF2B5EF4-FFF2-40B4-BE49-F238E27FC236}">
                <a16:creationId xmlns:a16="http://schemas.microsoft.com/office/drawing/2014/main" id="{AD2B989A-B794-99D8-8029-85EC08BF65B8}"/>
              </a:ext>
            </a:extLst>
          </p:cNvPr>
          <p:cNvSpPr>
            <a:spLocks noGrp="1"/>
          </p:cNvSpPr>
          <p:nvPr>
            <p:ph idx="1"/>
          </p:nvPr>
        </p:nvSpPr>
        <p:spPr>
          <a:xfrm>
            <a:off x="838200" y="1690688"/>
            <a:ext cx="10515600" cy="4351338"/>
          </a:xfrm>
        </p:spPr>
        <p:txBody>
          <a:bodyPr>
            <a:noAutofit/>
          </a:bodyPr>
          <a:lstStyle/>
          <a:p>
            <a:pPr>
              <a:lnSpc>
                <a:spcPct val="150000"/>
              </a:lnSpc>
            </a:pPr>
            <a:r>
              <a:rPr lang="en-IN" sz="2400" dirty="0"/>
              <a:t>Myocardial oedema, necrosis, and scarring</a:t>
            </a:r>
          </a:p>
          <a:p>
            <a:pPr>
              <a:lnSpc>
                <a:spcPct val="150000"/>
              </a:lnSpc>
            </a:pPr>
            <a:r>
              <a:rPr lang="en-IN" sz="2400" dirty="0"/>
              <a:t>Septal thinning, local dyskinesia, and ventricular aneurysm</a:t>
            </a:r>
          </a:p>
          <a:p>
            <a:pPr>
              <a:lnSpc>
                <a:spcPct val="150000"/>
              </a:lnSpc>
            </a:pPr>
            <a:r>
              <a:rPr lang="en-IN" sz="2400" dirty="0"/>
              <a:t>LGE involves basal LV segments and RV side of the septum</a:t>
            </a:r>
          </a:p>
          <a:p>
            <a:pPr>
              <a:lnSpc>
                <a:spcPct val="150000"/>
              </a:lnSpc>
            </a:pPr>
            <a:r>
              <a:rPr lang="en-IN" sz="2400" dirty="0"/>
              <a:t>Patchy, non-ischemic, mid-myocardial and epicardial distribution</a:t>
            </a:r>
          </a:p>
          <a:p>
            <a:pPr>
              <a:lnSpc>
                <a:spcPct val="150000"/>
              </a:lnSpc>
            </a:pPr>
            <a:r>
              <a:rPr lang="en-IN" sz="2400" dirty="0"/>
              <a:t>‘Hook sign’ or ‘Hug sign’: LGE of the septum continuing into the free wall of ventricles</a:t>
            </a:r>
          </a:p>
          <a:p>
            <a:pPr>
              <a:lnSpc>
                <a:spcPct val="150000"/>
              </a:lnSpc>
            </a:pPr>
            <a:r>
              <a:rPr lang="en-IN" sz="2400" dirty="0"/>
              <a:t>Extent of LGE: percentage of LV mass or number of involved segments</a:t>
            </a:r>
          </a:p>
        </p:txBody>
      </p:sp>
    </p:spTree>
    <p:extLst>
      <p:ext uri="{BB962C8B-B14F-4D97-AF65-F5344CB8AC3E}">
        <p14:creationId xmlns:p14="http://schemas.microsoft.com/office/powerpoint/2010/main" val="34514730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26F9-B563-49E7-726A-879A8927457E}"/>
              </a:ext>
            </a:extLst>
          </p:cNvPr>
          <p:cNvSpPr>
            <a:spLocks noGrp="1"/>
          </p:cNvSpPr>
          <p:nvPr>
            <p:ph type="title"/>
          </p:nvPr>
        </p:nvSpPr>
        <p:spPr/>
        <p:txBody>
          <a:bodyPr/>
          <a:lstStyle/>
          <a:p>
            <a:r>
              <a:rPr lang="en-US" dirty="0">
                <a:solidFill>
                  <a:schemeClr val="accent2"/>
                </a:solidFill>
                <a:latin typeface="Tw Cen MT" panose="020B0602020104020603" pitchFamily="34" charset="0"/>
              </a:rPr>
              <a:t>Precession</a:t>
            </a:r>
            <a:endParaRPr lang="en-IN" dirty="0">
              <a:solidFill>
                <a:schemeClr val="accent2"/>
              </a:solidFill>
              <a:latin typeface="Tw Cen MT" panose="020B0602020104020603" pitchFamily="34" charset="0"/>
            </a:endParaRPr>
          </a:p>
        </p:txBody>
      </p:sp>
      <p:sp>
        <p:nvSpPr>
          <p:cNvPr id="3" name="Content Placeholder 2">
            <a:extLst>
              <a:ext uri="{FF2B5EF4-FFF2-40B4-BE49-F238E27FC236}">
                <a16:creationId xmlns:a16="http://schemas.microsoft.com/office/drawing/2014/main" id="{6DEBEE6D-E41F-9171-FAE0-A3754C5BC1F7}"/>
              </a:ext>
            </a:extLst>
          </p:cNvPr>
          <p:cNvSpPr>
            <a:spLocks noGrp="1"/>
          </p:cNvSpPr>
          <p:nvPr>
            <p:ph sz="half" idx="1"/>
          </p:nvPr>
        </p:nvSpPr>
        <p:spPr/>
        <p:txBody>
          <a:bodyPr>
            <a:normAutofit fontScale="85000" lnSpcReduction="20000"/>
          </a:bodyPr>
          <a:lstStyle/>
          <a:p>
            <a:pPr>
              <a:lnSpc>
                <a:spcPct val="150000"/>
              </a:lnSpc>
            </a:pPr>
            <a:r>
              <a:rPr lang="en-US" dirty="0"/>
              <a:t>In order to generate MR signal, RF field is applied with a frequency called Larmor frequency</a:t>
            </a:r>
          </a:p>
          <a:p>
            <a:pPr>
              <a:lnSpc>
                <a:spcPct val="150000"/>
              </a:lnSpc>
            </a:pPr>
            <a:r>
              <a:rPr lang="en-US" dirty="0"/>
              <a:t>In presence of B</a:t>
            </a:r>
            <a:r>
              <a:rPr lang="en-US" sz="1800" dirty="0"/>
              <a:t>0</a:t>
            </a:r>
            <a:r>
              <a:rPr lang="en-US" dirty="0"/>
              <a:t>, the protons precess or ‘wobble’ around the B</a:t>
            </a:r>
            <a:r>
              <a:rPr lang="en-US" sz="1800" dirty="0"/>
              <a:t>0</a:t>
            </a:r>
            <a:r>
              <a:rPr lang="en-US" dirty="0"/>
              <a:t> axis (frequency of precession)</a:t>
            </a:r>
          </a:p>
          <a:p>
            <a:pPr>
              <a:lnSpc>
                <a:spcPct val="150000"/>
              </a:lnSpc>
            </a:pPr>
            <a:r>
              <a:rPr lang="en-US" dirty="0"/>
              <a:t>Larmor frequency proportional to the strength of magnetic field</a:t>
            </a:r>
          </a:p>
          <a:p>
            <a:pPr marL="0" indent="0">
              <a:buNone/>
            </a:pPr>
            <a:endParaRPr lang="en-US" dirty="0"/>
          </a:p>
          <a:p>
            <a:endParaRPr lang="en-IN" dirty="0"/>
          </a:p>
        </p:txBody>
      </p:sp>
      <p:pic>
        <p:nvPicPr>
          <p:cNvPr id="5" name="Content Placeholder 4">
            <a:extLst>
              <a:ext uri="{FF2B5EF4-FFF2-40B4-BE49-F238E27FC236}">
                <a16:creationId xmlns:a16="http://schemas.microsoft.com/office/drawing/2014/main" id="{32DD0BED-A079-AFBC-E86A-02BE8E4FB89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391609"/>
            <a:ext cx="5181600" cy="3219369"/>
          </a:xfrm>
        </p:spPr>
      </p:pic>
    </p:spTree>
    <p:extLst>
      <p:ext uri="{BB962C8B-B14F-4D97-AF65-F5344CB8AC3E}">
        <p14:creationId xmlns:p14="http://schemas.microsoft.com/office/powerpoint/2010/main" val="42762239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7A6601-23A5-EDBB-3131-AB7BD26A9B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039" y="1549405"/>
            <a:ext cx="11214175" cy="3759189"/>
          </a:xfrm>
          <a:prstGeom prst="rect">
            <a:avLst/>
          </a:prstGeom>
        </p:spPr>
      </p:pic>
      <p:sp>
        <p:nvSpPr>
          <p:cNvPr id="4" name="TextBox 3">
            <a:extLst>
              <a:ext uri="{FF2B5EF4-FFF2-40B4-BE49-F238E27FC236}">
                <a16:creationId xmlns:a16="http://schemas.microsoft.com/office/drawing/2014/main" id="{01623904-8B44-E11B-3427-C1DF7813F669}"/>
              </a:ext>
            </a:extLst>
          </p:cNvPr>
          <p:cNvSpPr txBox="1"/>
          <p:nvPr/>
        </p:nvSpPr>
        <p:spPr>
          <a:xfrm>
            <a:off x="654518" y="5505651"/>
            <a:ext cx="10818796" cy="646331"/>
          </a:xfrm>
          <a:prstGeom prst="rect">
            <a:avLst/>
          </a:prstGeom>
          <a:noFill/>
        </p:spPr>
        <p:txBody>
          <a:bodyPr wrap="square" rtlCol="0">
            <a:spAutoFit/>
          </a:bodyPr>
          <a:lstStyle/>
          <a:p>
            <a:pPr algn="ctr"/>
            <a:r>
              <a:rPr lang="en-IN" dirty="0"/>
              <a:t>Patient with III AV block. Septal thickening, oedema of septum and right ventricle with late gadolinium enhancement of transmural septum and local RV free wall</a:t>
            </a:r>
          </a:p>
        </p:txBody>
      </p:sp>
    </p:spTree>
    <p:extLst>
      <p:ext uri="{BB962C8B-B14F-4D97-AF65-F5344CB8AC3E}">
        <p14:creationId xmlns:p14="http://schemas.microsoft.com/office/powerpoint/2010/main" val="430768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309DED-AC8A-F5BC-0795-DF99B2DF64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125" y="1727200"/>
            <a:ext cx="11969750" cy="3403600"/>
          </a:xfrm>
          <a:prstGeom prst="rect">
            <a:avLst/>
          </a:prstGeom>
        </p:spPr>
      </p:pic>
      <p:sp>
        <p:nvSpPr>
          <p:cNvPr id="5" name="TextBox 4">
            <a:extLst>
              <a:ext uri="{FF2B5EF4-FFF2-40B4-BE49-F238E27FC236}">
                <a16:creationId xmlns:a16="http://schemas.microsoft.com/office/drawing/2014/main" id="{EDC4B419-6D3E-6F96-275B-33364B608044}"/>
              </a:ext>
            </a:extLst>
          </p:cNvPr>
          <p:cNvSpPr txBox="1"/>
          <p:nvPr/>
        </p:nvSpPr>
        <p:spPr>
          <a:xfrm>
            <a:off x="924025" y="5274644"/>
            <a:ext cx="9837019" cy="646331"/>
          </a:xfrm>
          <a:prstGeom prst="rect">
            <a:avLst/>
          </a:prstGeom>
          <a:noFill/>
        </p:spPr>
        <p:txBody>
          <a:bodyPr wrap="square" rtlCol="0">
            <a:spAutoFit/>
          </a:bodyPr>
          <a:lstStyle/>
          <a:p>
            <a:pPr algn="ctr"/>
            <a:r>
              <a:rPr lang="en-IN" dirty="0"/>
              <a:t>Patient with III AV block with depressed LV function. CMR shows thinning of septum with patchy LGE of LV free wall</a:t>
            </a:r>
          </a:p>
        </p:txBody>
      </p:sp>
    </p:spTree>
    <p:extLst>
      <p:ext uri="{BB962C8B-B14F-4D97-AF65-F5344CB8AC3E}">
        <p14:creationId xmlns:p14="http://schemas.microsoft.com/office/powerpoint/2010/main" val="27185924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4A1CF-F828-79E2-F52E-1DE4AD7A02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5616" y="804116"/>
            <a:ext cx="9747183" cy="4299743"/>
          </a:xfrm>
          <a:prstGeom prst="rect">
            <a:avLst/>
          </a:prstGeom>
        </p:spPr>
      </p:pic>
      <p:sp>
        <p:nvSpPr>
          <p:cNvPr id="4" name="TextBox 3">
            <a:extLst>
              <a:ext uri="{FF2B5EF4-FFF2-40B4-BE49-F238E27FC236}">
                <a16:creationId xmlns:a16="http://schemas.microsoft.com/office/drawing/2014/main" id="{A9535802-D5FA-093B-2538-3BBAF9C86F36}"/>
              </a:ext>
            </a:extLst>
          </p:cNvPr>
          <p:cNvSpPr txBox="1"/>
          <p:nvPr/>
        </p:nvSpPr>
        <p:spPr>
          <a:xfrm>
            <a:off x="1697255" y="5255393"/>
            <a:ext cx="8797490" cy="646331"/>
          </a:xfrm>
          <a:prstGeom prst="rect">
            <a:avLst/>
          </a:prstGeom>
          <a:noFill/>
        </p:spPr>
        <p:txBody>
          <a:bodyPr wrap="square" rtlCol="0">
            <a:spAutoFit/>
          </a:bodyPr>
          <a:lstStyle/>
          <a:p>
            <a:pPr algn="ctr"/>
            <a:r>
              <a:rPr lang="en-IN" dirty="0"/>
              <a:t>Patient with RBBB, monomorphic VT. CMR shows thickening of the LV free wall, septum, inferior RV. Characteristic “Hook sign” pattern of cardiac sarcoidosis</a:t>
            </a:r>
          </a:p>
        </p:txBody>
      </p:sp>
    </p:spTree>
    <p:extLst>
      <p:ext uri="{BB962C8B-B14F-4D97-AF65-F5344CB8AC3E}">
        <p14:creationId xmlns:p14="http://schemas.microsoft.com/office/powerpoint/2010/main" val="19245770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20B16-3542-3BD4-D05D-212D895A996F}"/>
              </a:ext>
            </a:extLst>
          </p:cNvPr>
          <p:cNvSpPr>
            <a:spLocks noGrp="1"/>
          </p:cNvSpPr>
          <p:nvPr>
            <p:ph type="title"/>
          </p:nvPr>
        </p:nvSpPr>
        <p:spPr/>
        <p:txBody>
          <a:bodyPr/>
          <a:lstStyle/>
          <a:p>
            <a:r>
              <a:rPr lang="en-IN" dirty="0">
                <a:solidFill>
                  <a:schemeClr val="accent2"/>
                </a:solidFill>
                <a:latin typeface="Tw Cen MT" panose="020B0602020104020603" pitchFamily="34" charset="0"/>
              </a:rPr>
              <a:t>Cardiac amyloidosis</a:t>
            </a:r>
          </a:p>
        </p:txBody>
      </p:sp>
      <p:sp>
        <p:nvSpPr>
          <p:cNvPr id="3" name="Content Placeholder 2">
            <a:extLst>
              <a:ext uri="{FF2B5EF4-FFF2-40B4-BE49-F238E27FC236}">
                <a16:creationId xmlns:a16="http://schemas.microsoft.com/office/drawing/2014/main" id="{E5AD3E36-B34C-F8A2-787D-5E17B7C2EAEC}"/>
              </a:ext>
            </a:extLst>
          </p:cNvPr>
          <p:cNvSpPr>
            <a:spLocks noGrp="1"/>
          </p:cNvSpPr>
          <p:nvPr>
            <p:ph idx="1"/>
          </p:nvPr>
        </p:nvSpPr>
        <p:spPr>
          <a:xfrm>
            <a:off x="838200" y="1690688"/>
            <a:ext cx="10515600" cy="5691883"/>
          </a:xfrm>
        </p:spPr>
        <p:txBody>
          <a:bodyPr>
            <a:normAutofit/>
          </a:bodyPr>
          <a:lstStyle/>
          <a:p>
            <a:pPr>
              <a:lnSpc>
                <a:spcPct val="150000"/>
              </a:lnSpc>
            </a:pPr>
            <a:r>
              <a:rPr lang="en-IN" sz="2200" dirty="0"/>
              <a:t>Diagnosed by positive EMB or positive extracardiac biopsy with unexplained LVH &gt; 12mm</a:t>
            </a:r>
          </a:p>
          <a:p>
            <a:pPr>
              <a:lnSpc>
                <a:spcPct val="150000"/>
              </a:lnSpc>
            </a:pPr>
            <a:r>
              <a:rPr lang="en-IN" sz="2200" dirty="0"/>
              <a:t>Clinical phenotypes: HFpEF, ASH, neuropathy, orthostatic hypotension, atrial fibrillation, microvascular dysfunction</a:t>
            </a:r>
          </a:p>
          <a:p>
            <a:pPr>
              <a:lnSpc>
                <a:spcPct val="150000"/>
              </a:lnSpc>
            </a:pPr>
            <a:r>
              <a:rPr lang="en-IN" sz="2200" dirty="0"/>
              <a:t>Cine cardiac MRI-</a:t>
            </a:r>
          </a:p>
          <a:p>
            <a:pPr lvl="1">
              <a:lnSpc>
                <a:spcPct val="150000"/>
              </a:lnSpc>
            </a:pPr>
            <a:r>
              <a:rPr lang="en-IN" sz="2200" dirty="0"/>
              <a:t>Assess myocardial morphology and global and regional heart function</a:t>
            </a:r>
          </a:p>
          <a:p>
            <a:pPr lvl="1">
              <a:lnSpc>
                <a:spcPct val="150000"/>
              </a:lnSpc>
            </a:pPr>
            <a:r>
              <a:rPr lang="en-IN" sz="2200" dirty="0"/>
              <a:t>LV thickening- symmetrical/asymmetrical</a:t>
            </a:r>
          </a:p>
          <a:p>
            <a:pPr lvl="1">
              <a:lnSpc>
                <a:spcPct val="150000"/>
              </a:lnSpc>
            </a:pPr>
            <a:r>
              <a:rPr lang="en-IN" sz="2200" dirty="0"/>
              <a:t>Asymmetrical septal hypertrophy- ATTR &gt; AL</a:t>
            </a:r>
          </a:p>
          <a:p>
            <a:pPr lvl="1">
              <a:lnSpc>
                <a:spcPct val="150000"/>
              </a:lnSpc>
            </a:pPr>
            <a:r>
              <a:rPr lang="en-IN" sz="2200" dirty="0"/>
              <a:t>Thickening of RV and atrial walls and interatrial septum</a:t>
            </a:r>
          </a:p>
          <a:p>
            <a:pPr lvl="1">
              <a:lnSpc>
                <a:spcPct val="150000"/>
              </a:lnSpc>
            </a:pPr>
            <a:r>
              <a:rPr lang="en-IN" sz="2200" dirty="0"/>
              <a:t>Reduced LV volumes</a:t>
            </a:r>
          </a:p>
        </p:txBody>
      </p:sp>
    </p:spTree>
    <p:extLst>
      <p:ext uri="{BB962C8B-B14F-4D97-AF65-F5344CB8AC3E}">
        <p14:creationId xmlns:p14="http://schemas.microsoft.com/office/powerpoint/2010/main" val="216851709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8">
            <a:hlinkClick r:id="" action="ppaction://media"/>
            <a:extLst>
              <a:ext uri="{FF2B5EF4-FFF2-40B4-BE49-F238E27FC236}">
                <a16:creationId xmlns:a16="http://schemas.microsoft.com/office/drawing/2014/main" id="{E4B0D2DC-89FD-17AE-1DC9-19F4BB6E793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63994" y="1690398"/>
            <a:ext cx="5696804" cy="3204452"/>
          </a:xfrm>
          <a:prstGeom prst="rect">
            <a:avLst/>
          </a:prstGeom>
        </p:spPr>
      </p:pic>
      <p:pic>
        <p:nvPicPr>
          <p:cNvPr id="3" name="9">
            <a:hlinkClick r:id="" action="ppaction://media"/>
            <a:extLst>
              <a:ext uri="{FF2B5EF4-FFF2-40B4-BE49-F238E27FC236}">
                <a16:creationId xmlns:a16="http://schemas.microsoft.com/office/drawing/2014/main" id="{32EF7B36-3107-E4AF-77F9-44339904B078}"/>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257705" y="1690398"/>
            <a:ext cx="5696806" cy="3204453"/>
          </a:xfrm>
          <a:prstGeom prst="rect">
            <a:avLst/>
          </a:prstGeom>
        </p:spPr>
      </p:pic>
    </p:spTree>
    <p:extLst>
      <p:ext uri="{BB962C8B-B14F-4D97-AF65-F5344CB8AC3E}">
        <p14:creationId xmlns:p14="http://schemas.microsoft.com/office/powerpoint/2010/main" val="180620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1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2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repeatCount="indefinite"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39B782-1D30-1BA9-1BA2-D369C24C4F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5245" y="856560"/>
            <a:ext cx="5857516" cy="2572440"/>
          </a:xfrm>
          <a:prstGeom prst="rect">
            <a:avLst/>
          </a:prstGeom>
        </p:spPr>
      </p:pic>
      <p:pic>
        <p:nvPicPr>
          <p:cNvPr id="5" name="Picture 4">
            <a:extLst>
              <a:ext uri="{FF2B5EF4-FFF2-40B4-BE49-F238E27FC236}">
                <a16:creationId xmlns:a16="http://schemas.microsoft.com/office/drawing/2014/main" id="{62A8FF4C-8ADC-1867-92B4-C8168AF0D6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5245" y="3914454"/>
            <a:ext cx="5857516" cy="2837665"/>
          </a:xfrm>
          <a:prstGeom prst="rect">
            <a:avLst/>
          </a:prstGeom>
        </p:spPr>
      </p:pic>
    </p:spTree>
    <p:extLst>
      <p:ext uri="{BB962C8B-B14F-4D97-AF65-F5344CB8AC3E}">
        <p14:creationId xmlns:p14="http://schemas.microsoft.com/office/powerpoint/2010/main" val="21331370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805E0-BAA6-5C68-AAC2-D56087A8032E}"/>
              </a:ext>
            </a:extLst>
          </p:cNvPr>
          <p:cNvSpPr>
            <a:spLocks noGrp="1"/>
          </p:cNvSpPr>
          <p:nvPr>
            <p:ph type="title"/>
          </p:nvPr>
        </p:nvSpPr>
        <p:spPr/>
        <p:txBody>
          <a:bodyPr/>
          <a:lstStyle/>
          <a:p>
            <a:r>
              <a:rPr lang="en-IN" dirty="0">
                <a:solidFill>
                  <a:schemeClr val="accent2"/>
                </a:solidFill>
                <a:latin typeface="Tw Cen MT" panose="020B0602020104020603" pitchFamily="34" charset="0"/>
              </a:rPr>
              <a:t>Cardiac amyloidosis(cont.)</a:t>
            </a:r>
          </a:p>
        </p:txBody>
      </p:sp>
      <p:sp>
        <p:nvSpPr>
          <p:cNvPr id="3" name="Content Placeholder 2">
            <a:extLst>
              <a:ext uri="{FF2B5EF4-FFF2-40B4-BE49-F238E27FC236}">
                <a16:creationId xmlns:a16="http://schemas.microsoft.com/office/drawing/2014/main" id="{65CD3C3B-5865-429F-3010-4400D1D9ECCC}"/>
              </a:ext>
            </a:extLst>
          </p:cNvPr>
          <p:cNvSpPr>
            <a:spLocks noGrp="1"/>
          </p:cNvSpPr>
          <p:nvPr>
            <p:ph idx="1"/>
          </p:nvPr>
        </p:nvSpPr>
        <p:spPr>
          <a:xfrm>
            <a:off x="838200" y="1253446"/>
            <a:ext cx="10515600" cy="5604553"/>
          </a:xfrm>
        </p:spPr>
        <p:txBody>
          <a:bodyPr>
            <a:normAutofit fontScale="92500" lnSpcReduction="10000"/>
          </a:bodyPr>
          <a:lstStyle/>
          <a:p>
            <a:pPr>
              <a:lnSpc>
                <a:spcPct val="150000"/>
              </a:lnSpc>
            </a:pPr>
            <a:r>
              <a:rPr lang="en-IN" dirty="0"/>
              <a:t>LGE MRI</a:t>
            </a:r>
          </a:p>
          <a:p>
            <a:pPr lvl="1">
              <a:lnSpc>
                <a:spcPct val="150000"/>
              </a:lnSpc>
            </a:pPr>
            <a:r>
              <a:rPr lang="en-IN" dirty="0"/>
              <a:t>Highly specific and sensitive: corresponds to interstitial amyloid deposition and subendocardial fibrosis consequent to ischemia</a:t>
            </a:r>
          </a:p>
          <a:p>
            <a:pPr lvl="1">
              <a:lnSpc>
                <a:spcPct val="150000"/>
              </a:lnSpc>
            </a:pPr>
            <a:r>
              <a:rPr lang="en-IN" dirty="0"/>
              <a:t>Global subendocardial LGE distributed in non-coronary distribution</a:t>
            </a:r>
          </a:p>
          <a:p>
            <a:pPr lvl="1">
              <a:lnSpc>
                <a:spcPct val="150000"/>
              </a:lnSpc>
            </a:pPr>
            <a:r>
              <a:rPr lang="en-IN" dirty="0"/>
              <a:t>Other patterns: diffuse transmural, localised patchy and subepicardial LGE</a:t>
            </a:r>
          </a:p>
          <a:p>
            <a:pPr lvl="1">
              <a:lnSpc>
                <a:spcPct val="150000"/>
              </a:lnSpc>
            </a:pPr>
            <a:r>
              <a:rPr lang="en-IN" dirty="0"/>
              <a:t>Basal &gt; apical segments (Heterogenous mechanical dysfunction)</a:t>
            </a:r>
          </a:p>
          <a:p>
            <a:pPr lvl="1">
              <a:lnSpc>
                <a:spcPct val="150000"/>
              </a:lnSpc>
            </a:pPr>
            <a:r>
              <a:rPr lang="en-IN" dirty="0"/>
              <a:t>LGE also found in atrial, AV valves, RV</a:t>
            </a:r>
          </a:p>
          <a:p>
            <a:pPr lvl="1">
              <a:lnSpc>
                <a:spcPct val="150000"/>
              </a:lnSpc>
            </a:pPr>
            <a:r>
              <a:rPr lang="en-IN" dirty="0"/>
              <a:t>More extensive with ATTR than AL</a:t>
            </a:r>
          </a:p>
          <a:p>
            <a:pPr lvl="1">
              <a:lnSpc>
                <a:spcPct val="150000"/>
              </a:lnSpc>
            </a:pPr>
            <a:r>
              <a:rPr lang="en-IN" dirty="0"/>
              <a:t>RV involvement is common with ATTR</a:t>
            </a:r>
          </a:p>
          <a:p>
            <a:pPr lvl="1">
              <a:lnSpc>
                <a:spcPct val="150000"/>
              </a:lnSpc>
            </a:pPr>
            <a:r>
              <a:rPr lang="en-IN" dirty="0"/>
              <a:t>Pitfalls: Diffuse disease of entire myocardium </a:t>
            </a:r>
          </a:p>
        </p:txBody>
      </p:sp>
    </p:spTree>
    <p:extLst>
      <p:ext uri="{BB962C8B-B14F-4D97-AF65-F5344CB8AC3E}">
        <p14:creationId xmlns:p14="http://schemas.microsoft.com/office/powerpoint/2010/main" val="260778532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E69612-6FBD-9564-0FF4-B18B7B44E7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5079"/>
            <a:ext cx="3885615" cy="3048534"/>
          </a:xfrm>
          <a:prstGeom prst="rect">
            <a:avLst/>
          </a:prstGeom>
        </p:spPr>
      </p:pic>
      <p:pic>
        <p:nvPicPr>
          <p:cNvPr id="5" name="Picture 4">
            <a:extLst>
              <a:ext uri="{FF2B5EF4-FFF2-40B4-BE49-F238E27FC236}">
                <a16:creationId xmlns:a16="http://schemas.microsoft.com/office/drawing/2014/main" id="{1393DB62-C0ED-1497-7941-CEBB5FA86A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1605" y="565079"/>
            <a:ext cx="4334782" cy="3048534"/>
          </a:xfrm>
          <a:prstGeom prst="rect">
            <a:avLst/>
          </a:prstGeom>
        </p:spPr>
      </p:pic>
      <p:pic>
        <p:nvPicPr>
          <p:cNvPr id="7" name="Picture 6">
            <a:extLst>
              <a:ext uri="{FF2B5EF4-FFF2-40B4-BE49-F238E27FC236}">
                <a16:creationId xmlns:a16="http://schemas.microsoft.com/office/drawing/2014/main" id="{D12CB73F-D0BC-172D-4484-D125F6BBE8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4138" y="565080"/>
            <a:ext cx="3486900" cy="3048534"/>
          </a:xfrm>
          <a:prstGeom prst="rect">
            <a:avLst/>
          </a:prstGeom>
        </p:spPr>
      </p:pic>
      <p:pic>
        <p:nvPicPr>
          <p:cNvPr id="9" name="Picture 8">
            <a:extLst>
              <a:ext uri="{FF2B5EF4-FFF2-40B4-BE49-F238E27FC236}">
                <a16:creationId xmlns:a16="http://schemas.microsoft.com/office/drawing/2014/main" id="{D99AF025-7803-F851-621E-05669598D4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1909" y="3621319"/>
            <a:ext cx="6362700" cy="3340100"/>
          </a:xfrm>
          <a:prstGeom prst="rect">
            <a:avLst/>
          </a:prstGeom>
        </p:spPr>
      </p:pic>
    </p:spTree>
    <p:extLst>
      <p:ext uri="{BB962C8B-B14F-4D97-AF65-F5344CB8AC3E}">
        <p14:creationId xmlns:p14="http://schemas.microsoft.com/office/powerpoint/2010/main" val="66733572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5F99D-BB64-EB75-EC0F-FC8A0BEF1655}"/>
              </a:ext>
            </a:extLst>
          </p:cNvPr>
          <p:cNvSpPr>
            <a:spLocks noGrp="1"/>
          </p:cNvSpPr>
          <p:nvPr>
            <p:ph type="title"/>
          </p:nvPr>
        </p:nvSpPr>
        <p:spPr/>
        <p:txBody>
          <a:bodyPr/>
          <a:lstStyle/>
          <a:p>
            <a:r>
              <a:rPr lang="en-IN" dirty="0">
                <a:solidFill>
                  <a:schemeClr val="accent2"/>
                </a:solidFill>
                <a:latin typeface="Tw Cen MT" panose="020B0602020104020603" pitchFamily="34" charset="0"/>
              </a:rPr>
              <a:t>Cardiac amyloidosis (cont.)</a:t>
            </a:r>
          </a:p>
        </p:txBody>
      </p:sp>
      <p:sp>
        <p:nvSpPr>
          <p:cNvPr id="3" name="Content Placeholder 2">
            <a:extLst>
              <a:ext uri="{FF2B5EF4-FFF2-40B4-BE49-F238E27FC236}">
                <a16:creationId xmlns:a16="http://schemas.microsoft.com/office/drawing/2014/main" id="{65CDC8CD-9819-01A6-721F-7D2EF1EC0B3A}"/>
              </a:ext>
            </a:extLst>
          </p:cNvPr>
          <p:cNvSpPr>
            <a:spLocks noGrp="1"/>
          </p:cNvSpPr>
          <p:nvPr>
            <p:ph idx="1"/>
          </p:nvPr>
        </p:nvSpPr>
        <p:spPr>
          <a:xfrm>
            <a:off x="838200" y="1825624"/>
            <a:ext cx="10515600" cy="5032375"/>
          </a:xfrm>
        </p:spPr>
        <p:txBody>
          <a:bodyPr>
            <a:normAutofit fontScale="92500" lnSpcReduction="20000"/>
          </a:bodyPr>
          <a:lstStyle/>
          <a:p>
            <a:pPr>
              <a:lnSpc>
                <a:spcPct val="150000"/>
              </a:lnSpc>
            </a:pPr>
            <a:r>
              <a:rPr lang="en-IN" sz="2600" dirty="0"/>
              <a:t>T1 mapping:</a:t>
            </a:r>
          </a:p>
          <a:p>
            <a:pPr lvl="1">
              <a:lnSpc>
                <a:spcPct val="150000"/>
              </a:lnSpc>
            </a:pPr>
            <a:r>
              <a:rPr lang="en-IN" sz="2600" dirty="0"/>
              <a:t>Native T1 mapping: reflects the myocardial diseases involving myocyte and interstitium without use of Gd-based contrast agents</a:t>
            </a:r>
          </a:p>
          <a:p>
            <a:pPr lvl="1">
              <a:lnSpc>
                <a:spcPct val="150000"/>
              </a:lnSpc>
            </a:pPr>
            <a:r>
              <a:rPr lang="en-IN" sz="2600" dirty="0"/>
              <a:t>Contrast enhanced T1-mapping enables calculation of ECV fraction</a:t>
            </a:r>
          </a:p>
          <a:p>
            <a:pPr lvl="1">
              <a:lnSpc>
                <a:spcPct val="150000"/>
              </a:lnSpc>
            </a:pPr>
            <a:r>
              <a:rPr lang="en-IN" sz="2600" dirty="0"/>
              <a:t>Native T1 signal is higher with AL than with ATTR</a:t>
            </a:r>
          </a:p>
          <a:p>
            <a:pPr lvl="1">
              <a:lnSpc>
                <a:spcPct val="150000"/>
              </a:lnSpc>
            </a:pPr>
            <a:r>
              <a:rPr lang="en-IN" sz="2600" dirty="0"/>
              <a:t>ECV is higher with ATTR</a:t>
            </a:r>
          </a:p>
          <a:p>
            <a:pPr lvl="1">
              <a:lnSpc>
                <a:spcPct val="150000"/>
              </a:lnSpc>
            </a:pPr>
            <a:r>
              <a:rPr lang="en-IN" sz="2600" dirty="0"/>
              <a:t>Inversion scout images acquired 5 minutes after, causes myocardium to attain null point even before blood pool does</a:t>
            </a:r>
          </a:p>
          <a:p>
            <a:pPr lvl="1">
              <a:lnSpc>
                <a:spcPct val="150000"/>
              </a:lnSpc>
            </a:pPr>
            <a:r>
              <a:rPr lang="en-IN" sz="2600" dirty="0"/>
              <a:t>Predictive of mortality</a:t>
            </a:r>
          </a:p>
          <a:p>
            <a:pPr lvl="1"/>
            <a:endParaRPr lang="en-IN" dirty="0"/>
          </a:p>
          <a:p>
            <a:pPr marL="457200" lvl="1" indent="0">
              <a:buNone/>
            </a:pPr>
            <a:endParaRPr lang="en-IN" dirty="0"/>
          </a:p>
        </p:txBody>
      </p:sp>
    </p:spTree>
    <p:extLst>
      <p:ext uri="{BB962C8B-B14F-4D97-AF65-F5344CB8AC3E}">
        <p14:creationId xmlns:p14="http://schemas.microsoft.com/office/powerpoint/2010/main" val="351545635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864F5F-DE5B-57C4-5F9F-FD29CC8003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8775" y="745126"/>
            <a:ext cx="6394450" cy="2901950"/>
          </a:xfrm>
          <a:prstGeom prst="rect">
            <a:avLst/>
          </a:prstGeom>
        </p:spPr>
      </p:pic>
      <p:pic>
        <p:nvPicPr>
          <p:cNvPr id="5" name="Picture 4">
            <a:extLst>
              <a:ext uri="{FF2B5EF4-FFF2-40B4-BE49-F238E27FC236}">
                <a16:creationId xmlns:a16="http://schemas.microsoft.com/office/drawing/2014/main" id="{0D8D047A-102A-D981-5397-C06D46E792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8775" y="3875569"/>
            <a:ext cx="6388100" cy="2908300"/>
          </a:xfrm>
          <a:prstGeom prst="rect">
            <a:avLst/>
          </a:prstGeom>
        </p:spPr>
      </p:pic>
    </p:spTree>
    <p:extLst>
      <p:ext uri="{BB962C8B-B14F-4D97-AF65-F5344CB8AC3E}">
        <p14:creationId xmlns:p14="http://schemas.microsoft.com/office/powerpoint/2010/main" val="2567737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67A42-052C-70FF-AA4B-4F0B47CF41AF}"/>
              </a:ext>
            </a:extLst>
          </p:cNvPr>
          <p:cNvSpPr>
            <a:spLocks noGrp="1"/>
          </p:cNvSpPr>
          <p:nvPr>
            <p:ph type="title"/>
          </p:nvPr>
        </p:nvSpPr>
        <p:spPr/>
        <p:txBody>
          <a:bodyPr/>
          <a:lstStyle/>
          <a:p>
            <a:r>
              <a:rPr lang="en-IN" dirty="0">
                <a:solidFill>
                  <a:schemeClr val="accent2"/>
                </a:solidFill>
                <a:latin typeface="Tw Cen MT" panose="020B0602020104020603" pitchFamily="34" charset="0"/>
              </a:rPr>
              <a:t>Magnetic resonance (cont.)</a:t>
            </a:r>
          </a:p>
        </p:txBody>
      </p:sp>
      <p:sp>
        <p:nvSpPr>
          <p:cNvPr id="3" name="Content Placeholder 2">
            <a:extLst>
              <a:ext uri="{FF2B5EF4-FFF2-40B4-BE49-F238E27FC236}">
                <a16:creationId xmlns:a16="http://schemas.microsoft.com/office/drawing/2014/main" id="{DA7D976E-B5D9-2908-1032-647D893479AF}"/>
              </a:ext>
            </a:extLst>
          </p:cNvPr>
          <p:cNvSpPr>
            <a:spLocks noGrp="1"/>
          </p:cNvSpPr>
          <p:nvPr>
            <p:ph idx="1"/>
          </p:nvPr>
        </p:nvSpPr>
        <p:spPr/>
        <p:txBody>
          <a:bodyPr>
            <a:normAutofit fontScale="85000" lnSpcReduction="10000"/>
          </a:bodyPr>
          <a:lstStyle/>
          <a:p>
            <a:pPr>
              <a:lnSpc>
                <a:spcPct val="150000"/>
              </a:lnSpc>
            </a:pPr>
            <a:r>
              <a:rPr lang="en-IN" dirty="0"/>
              <a:t>RF pulse, of same frequency, if applied to these spins, the spins will absorb the energy from the RF pulse (resonance) and M</a:t>
            </a:r>
            <a:r>
              <a:rPr lang="en-IN" sz="1800" dirty="0"/>
              <a:t>0</a:t>
            </a:r>
            <a:r>
              <a:rPr lang="en-IN" dirty="0"/>
              <a:t> will be tilted away from z-direction </a:t>
            </a:r>
          </a:p>
          <a:p>
            <a:pPr>
              <a:lnSpc>
                <a:spcPct val="150000"/>
              </a:lnSpc>
            </a:pPr>
            <a:r>
              <a:rPr lang="en-IN" dirty="0"/>
              <a:t>2 components are formed: one along z-direction and other along the plane perpendicular to z-plane (</a:t>
            </a:r>
            <a:r>
              <a:rPr lang="en-IN" dirty="0" err="1"/>
              <a:t>xy</a:t>
            </a:r>
            <a:r>
              <a:rPr lang="en-IN" dirty="0"/>
              <a:t>-plane)</a:t>
            </a:r>
          </a:p>
          <a:p>
            <a:pPr>
              <a:lnSpc>
                <a:spcPct val="150000"/>
              </a:lnSpc>
            </a:pPr>
            <a:r>
              <a:rPr lang="en-IN" dirty="0"/>
              <a:t>These two components of magnetisation are known as longitudinal magnetisation (</a:t>
            </a:r>
            <a:r>
              <a:rPr lang="en-IN" dirty="0" err="1"/>
              <a:t>M</a:t>
            </a:r>
            <a:r>
              <a:rPr lang="en-IN" sz="2000" dirty="0" err="1"/>
              <a:t>z</a:t>
            </a:r>
            <a:r>
              <a:rPr lang="en-IN" dirty="0"/>
              <a:t>) and transverse magnetisation (</a:t>
            </a:r>
            <a:r>
              <a:rPr lang="en-IN" dirty="0" err="1"/>
              <a:t>M</a:t>
            </a:r>
            <a:r>
              <a:rPr lang="en-IN" sz="2000" dirty="0" err="1"/>
              <a:t>xy</a:t>
            </a:r>
            <a:r>
              <a:rPr lang="en-IN" dirty="0"/>
              <a:t>)</a:t>
            </a:r>
          </a:p>
          <a:p>
            <a:pPr>
              <a:lnSpc>
                <a:spcPct val="150000"/>
              </a:lnSpc>
            </a:pPr>
            <a:r>
              <a:rPr lang="en-IN" dirty="0"/>
              <a:t>Excitation pulses: 90 degree and 180 degree pulse</a:t>
            </a:r>
          </a:p>
        </p:txBody>
      </p:sp>
    </p:spTree>
    <p:extLst>
      <p:ext uri="{BB962C8B-B14F-4D97-AF65-F5344CB8AC3E}">
        <p14:creationId xmlns:p14="http://schemas.microsoft.com/office/powerpoint/2010/main" val="167210658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8473D-570C-14E4-BDA6-F2BD06E1C77E}"/>
              </a:ext>
            </a:extLst>
          </p:cNvPr>
          <p:cNvSpPr>
            <a:spLocks noGrp="1"/>
          </p:cNvSpPr>
          <p:nvPr>
            <p:ph type="title"/>
          </p:nvPr>
        </p:nvSpPr>
        <p:spPr/>
        <p:txBody>
          <a:bodyPr/>
          <a:lstStyle/>
          <a:p>
            <a:r>
              <a:rPr lang="en-IN" dirty="0">
                <a:solidFill>
                  <a:schemeClr val="accent2"/>
                </a:solidFill>
                <a:latin typeface="Tw Cen MT" panose="020B0602020104020603" pitchFamily="34" charset="0"/>
              </a:rPr>
              <a:t>Cardiac amyloidosis (cont.)</a:t>
            </a:r>
          </a:p>
        </p:txBody>
      </p:sp>
      <p:sp>
        <p:nvSpPr>
          <p:cNvPr id="3" name="Content Placeholder 2">
            <a:extLst>
              <a:ext uri="{FF2B5EF4-FFF2-40B4-BE49-F238E27FC236}">
                <a16:creationId xmlns:a16="http://schemas.microsoft.com/office/drawing/2014/main" id="{FE3AB8A0-62D9-6C05-AEFE-1E16CED4B1F7}"/>
              </a:ext>
            </a:extLst>
          </p:cNvPr>
          <p:cNvSpPr>
            <a:spLocks noGrp="1"/>
          </p:cNvSpPr>
          <p:nvPr>
            <p:ph idx="1"/>
          </p:nvPr>
        </p:nvSpPr>
        <p:spPr/>
        <p:txBody>
          <a:bodyPr>
            <a:normAutofit/>
          </a:bodyPr>
          <a:lstStyle/>
          <a:p>
            <a:r>
              <a:rPr lang="en-IN" sz="2400" dirty="0"/>
              <a:t>T2 mapping: Quantification of local myocardial inflammation and oedema </a:t>
            </a:r>
          </a:p>
        </p:txBody>
      </p:sp>
      <p:pic>
        <p:nvPicPr>
          <p:cNvPr id="5" name="Picture 4">
            <a:extLst>
              <a:ext uri="{FF2B5EF4-FFF2-40B4-BE49-F238E27FC236}">
                <a16:creationId xmlns:a16="http://schemas.microsoft.com/office/drawing/2014/main" id="{8CFDCCA4-02BD-6E04-1EDB-5F49DEC1B8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5537" y="3450218"/>
            <a:ext cx="3710932" cy="3276587"/>
          </a:xfrm>
          <a:prstGeom prst="rect">
            <a:avLst/>
          </a:prstGeom>
        </p:spPr>
      </p:pic>
      <p:pic>
        <p:nvPicPr>
          <p:cNvPr id="9" name="Picture 8">
            <a:extLst>
              <a:ext uri="{FF2B5EF4-FFF2-40B4-BE49-F238E27FC236}">
                <a16:creationId xmlns:a16="http://schemas.microsoft.com/office/drawing/2014/main" id="{6A2E75AE-3B42-7EF8-F767-D0A94B100D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468" y="3450218"/>
            <a:ext cx="3544620" cy="3254252"/>
          </a:xfrm>
          <a:prstGeom prst="rect">
            <a:avLst/>
          </a:prstGeom>
        </p:spPr>
      </p:pic>
      <p:pic>
        <p:nvPicPr>
          <p:cNvPr id="11" name="Picture 10">
            <a:extLst>
              <a:ext uri="{FF2B5EF4-FFF2-40B4-BE49-F238E27FC236}">
                <a16:creationId xmlns:a16="http://schemas.microsoft.com/office/drawing/2014/main" id="{17543A5C-21EB-D9D4-544C-A8B7B6E5A6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33884" y="3450218"/>
            <a:ext cx="3794857" cy="3254252"/>
          </a:xfrm>
          <a:prstGeom prst="rect">
            <a:avLst/>
          </a:prstGeom>
        </p:spPr>
      </p:pic>
    </p:spTree>
    <p:extLst>
      <p:ext uri="{BB962C8B-B14F-4D97-AF65-F5344CB8AC3E}">
        <p14:creationId xmlns:p14="http://schemas.microsoft.com/office/powerpoint/2010/main" val="226553088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E4CA2-7792-B378-87D6-B5C969C381BB}"/>
              </a:ext>
            </a:extLst>
          </p:cNvPr>
          <p:cNvSpPr>
            <a:spLocks noGrp="1"/>
          </p:cNvSpPr>
          <p:nvPr>
            <p:ph type="title"/>
          </p:nvPr>
        </p:nvSpPr>
        <p:spPr/>
        <p:txBody>
          <a:bodyPr/>
          <a:lstStyle/>
          <a:p>
            <a:r>
              <a:rPr lang="en-US" dirty="0">
                <a:solidFill>
                  <a:schemeClr val="accent2"/>
                </a:solidFill>
                <a:latin typeface="Tw Cen MT" panose="020B0602020104020603" pitchFamily="34" charset="0"/>
              </a:rPr>
              <a:t>Fabry’s disease </a:t>
            </a:r>
            <a:endParaRPr lang="en-IN" dirty="0">
              <a:solidFill>
                <a:schemeClr val="accent2"/>
              </a:solidFill>
              <a:latin typeface="Tw Cen MT" panose="020B0602020104020603" pitchFamily="34" charset="0"/>
            </a:endParaRPr>
          </a:p>
        </p:txBody>
      </p:sp>
      <p:sp>
        <p:nvSpPr>
          <p:cNvPr id="3" name="Content Placeholder 2">
            <a:extLst>
              <a:ext uri="{FF2B5EF4-FFF2-40B4-BE49-F238E27FC236}">
                <a16:creationId xmlns:a16="http://schemas.microsoft.com/office/drawing/2014/main" id="{CD5D69E2-B99E-9046-AD8B-A356890926A8}"/>
              </a:ext>
            </a:extLst>
          </p:cNvPr>
          <p:cNvSpPr>
            <a:spLocks noGrp="1"/>
          </p:cNvSpPr>
          <p:nvPr>
            <p:ph idx="1"/>
          </p:nvPr>
        </p:nvSpPr>
        <p:spPr>
          <a:xfrm>
            <a:off x="838200" y="1825624"/>
            <a:ext cx="10515600" cy="5032375"/>
          </a:xfrm>
        </p:spPr>
        <p:txBody>
          <a:bodyPr>
            <a:normAutofit fontScale="85000" lnSpcReduction="20000"/>
          </a:bodyPr>
          <a:lstStyle/>
          <a:p>
            <a:pPr>
              <a:lnSpc>
                <a:spcPct val="160000"/>
              </a:lnSpc>
            </a:pPr>
            <a:r>
              <a:rPr lang="en-US" dirty="0"/>
              <a:t>Rare progressive X-linked inherited disorder of glycosphingolipid metabolism</a:t>
            </a:r>
          </a:p>
          <a:p>
            <a:pPr>
              <a:lnSpc>
                <a:spcPct val="160000"/>
              </a:lnSpc>
            </a:pPr>
            <a:r>
              <a:rPr lang="en-US" dirty="0"/>
              <a:t>Deficiency of alpha-galactosidase A enzyme</a:t>
            </a:r>
          </a:p>
          <a:p>
            <a:pPr>
              <a:lnSpc>
                <a:spcPct val="160000"/>
              </a:lnSpc>
            </a:pPr>
            <a:r>
              <a:rPr lang="en-US" dirty="0"/>
              <a:t>Leading to accumulation of globotriaosylceramide accumulation within lysosomes of major organs</a:t>
            </a:r>
          </a:p>
          <a:p>
            <a:pPr>
              <a:lnSpc>
                <a:spcPct val="160000"/>
              </a:lnSpc>
            </a:pPr>
            <a:r>
              <a:rPr lang="en-US" dirty="0"/>
              <a:t>Activates secondary pathways- cytokine production, coagulation activation and oxidative stress</a:t>
            </a:r>
          </a:p>
          <a:p>
            <a:pPr>
              <a:lnSpc>
                <a:spcPct val="160000"/>
              </a:lnSpc>
            </a:pPr>
            <a:r>
              <a:rPr lang="en-US" dirty="0"/>
              <a:t>Frequent misdiagnoses and significant diagnostic delays (Idiopathic LVH)</a:t>
            </a:r>
          </a:p>
          <a:p>
            <a:pPr>
              <a:lnSpc>
                <a:spcPct val="160000"/>
              </a:lnSpc>
            </a:pPr>
            <a:r>
              <a:rPr lang="en-US" dirty="0"/>
              <a:t>Reduced life expectancy</a:t>
            </a:r>
            <a:endParaRPr lang="en-IN" dirty="0"/>
          </a:p>
        </p:txBody>
      </p:sp>
    </p:spTree>
    <p:extLst>
      <p:ext uri="{BB962C8B-B14F-4D97-AF65-F5344CB8AC3E}">
        <p14:creationId xmlns:p14="http://schemas.microsoft.com/office/powerpoint/2010/main" val="322904736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FCEA9-880A-CAC7-B4AB-E7E773AC8693}"/>
              </a:ext>
            </a:extLst>
          </p:cNvPr>
          <p:cNvSpPr>
            <a:spLocks noGrp="1"/>
          </p:cNvSpPr>
          <p:nvPr>
            <p:ph type="title"/>
          </p:nvPr>
        </p:nvSpPr>
        <p:spPr/>
        <p:txBody>
          <a:bodyPr/>
          <a:lstStyle/>
          <a:p>
            <a:r>
              <a:rPr lang="en-US" dirty="0">
                <a:solidFill>
                  <a:schemeClr val="accent2"/>
                </a:solidFill>
                <a:latin typeface="Tw Cen MT" panose="020B0602020104020603" pitchFamily="34" charset="0"/>
              </a:rPr>
              <a:t>CMR in Fabry’s</a:t>
            </a:r>
            <a:endParaRPr lang="en-IN" dirty="0">
              <a:solidFill>
                <a:schemeClr val="accent2"/>
              </a:solidFill>
              <a:latin typeface="Tw Cen MT" panose="020B0602020104020603" pitchFamily="34" charset="0"/>
            </a:endParaRPr>
          </a:p>
        </p:txBody>
      </p:sp>
      <p:sp>
        <p:nvSpPr>
          <p:cNvPr id="3" name="Content Placeholder 2">
            <a:extLst>
              <a:ext uri="{FF2B5EF4-FFF2-40B4-BE49-F238E27FC236}">
                <a16:creationId xmlns:a16="http://schemas.microsoft.com/office/drawing/2014/main" id="{CFC366F3-045B-A21F-D975-C2D353D223CC}"/>
              </a:ext>
            </a:extLst>
          </p:cNvPr>
          <p:cNvSpPr>
            <a:spLocks noGrp="1"/>
          </p:cNvSpPr>
          <p:nvPr>
            <p:ph idx="1"/>
          </p:nvPr>
        </p:nvSpPr>
        <p:spPr>
          <a:xfrm>
            <a:off x="838200" y="1690688"/>
            <a:ext cx="10515600" cy="5032375"/>
          </a:xfrm>
        </p:spPr>
        <p:txBody>
          <a:bodyPr>
            <a:normAutofit fontScale="77500" lnSpcReduction="20000"/>
          </a:bodyPr>
          <a:lstStyle/>
          <a:p>
            <a:pPr marL="0" indent="0">
              <a:lnSpc>
                <a:spcPct val="160000"/>
              </a:lnSpc>
              <a:buNone/>
            </a:pPr>
            <a:r>
              <a:rPr lang="en-US" u="sng" dirty="0"/>
              <a:t>Structural evaluation</a:t>
            </a:r>
          </a:p>
          <a:p>
            <a:pPr>
              <a:lnSpc>
                <a:spcPct val="160000"/>
              </a:lnSpc>
            </a:pPr>
            <a:r>
              <a:rPr lang="en-US" dirty="0"/>
              <a:t>Concentric LVH at beginning</a:t>
            </a:r>
          </a:p>
          <a:p>
            <a:pPr>
              <a:lnSpc>
                <a:spcPct val="160000"/>
              </a:lnSpc>
            </a:pPr>
            <a:r>
              <a:rPr lang="en-US" dirty="0"/>
              <a:t>Later develops asymmetrical hypertrophy with grossly thickened septum to inferolateral wall</a:t>
            </a:r>
          </a:p>
          <a:p>
            <a:pPr>
              <a:lnSpc>
                <a:spcPct val="160000"/>
              </a:lnSpc>
            </a:pPr>
            <a:r>
              <a:rPr lang="en-US" dirty="0"/>
              <a:t>RV hypertrophy can develop</a:t>
            </a:r>
          </a:p>
          <a:p>
            <a:pPr marL="0" indent="0">
              <a:lnSpc>
                <a:spcPct val="160000"/>
              </a:lnSpc>
              <a:buNone/>
            </a:pPr>
            <a:r>
              <a:rPr lang="en-US" u="sng" dirty="0"/>
              <a:t>Functional evaluation</a:t>
            </a:r>
          </a:p>
          <a:p>
            <a:pPr>
              <a:lnSpc>
                <a:spcPct val="160000"/>
              </a:lnSpc>
            </a:pPr>
            <a:r>
              <a:rPr lang="en-US" dirty="0"/>
              <a:t>Decreased ventricular compliance, increasing filling pressures and restricts diastolic filling</a:t>
            </a:r>
          </a:p>
          <a:p>
            <a:pPr>
              <a:lnSpc>
                <a:spcPct val="160000"/>
              </a:lnSpc>
            </a:pPr>
            <a:r>
              <a:rPr lang="en-US" dirty="0"/>
              <a:t>Feature-tracking CMR (FT-CMR)- strain rate analysis in cardiac diseases </a:t>
            </a:r>
            <a:endParaRPr lang="en-IN" dirty="0"/>
          </a:p>
        </p:txBody>
      </p:sp>
    </p:spTree>
    <p:extLst>
      <p:ext uri="{BB962C8B-B14F-4D97-AF65-F5344CB8AC3E}">
        <p14:creationId xmlns:p14="http://schemas.microsoft.com/office/powerpoint/2010/main" val="222836344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D4FB5-FD19-93E3-C9E0-496CBEADA745}"/>
              </a:ext>
            </a:extLst>
          </p:cNvPr>
          <p:cNvSpPr>
            <a:spLocks noGrp="1"/>
          </p:cNvSpPr>
          <p:nvPr>
            <p:ph type="title"/>
          </p:nvPr>
        </p:nvSpPr>
        <p:spPr/>
        <p:txBody>
          <a:bodyPr/>
          <a:lstStyle/>
          <a:p>
            <a:r>
              <a:rPr lang="en-US" dirty="0">
                <a:solidFill>
                  <a:schemeClr val="accent2"/>
                </a:solidFill>
                <a:latin typeface="Tw Cen MT" panose="020B0602020104020603" pitchFamily="34" charset="0"/>
              </a:rPr>
              <a:t>CMR in Fabry’s</a:t>
            </a:r>
            <a:endParaRPr lang="en-IN" dirty="0">
              <a:solidFill>
                <a:schemeClr val="accent2"/>
              </a:solidFill>
              <a:latin typeface="Tw Cen MT" panose="020B0602020104020603" pitchFamily="34" charset="0"/>
            </a:endParaRPr>
          </a:p>
        </p:txBody>
      </p:sp>
      <p:sp>
        <p:nvSpPr>
          <p:cNvPr id="3" name="Content Placeholder 2">
            <a:extLst>
              <a:ext uri="{FF2B5EF4-FFF2-40B4-BE49-F238E27FC236}">
                <a16:creationId xmlns:a16="http://schemas.microsoft.com/office/drawing/2014/main" id="{25C445DD-9732-81FA-7970-6DA24DE54850}"/>
              </a:ext>
            </a:extLst>
          </p:cNvPr>
          <p:cNvSpPr>
            <a:spLocks noGrp="1"/>
          </p:cNvSpPr>
          <p:nvPr>
            <p:ph idx="1"/>
          </p:nvPr>
        </p:nvSpPr>
        <p:spPr>
          <a:xfrm>
            <a:off x="838200" y="1690688"/>
            <a:ext cx="10515600" cy="4924496"/>
          </a:xfrm>
        </p:spPr>
        <p:txBody>
          <a:bodyPr>
            <a:normAutofit fontScale="85000" lnSpcReduction="20000"/>
          </a:bodyPr>
          <a:lstStyle/>
          <a:p>
            <a:pPr marL="0" indent="0">
              <a:lnSpc>
                <a:spcPct val="150000"/>
              </a:lnSpc>
              <a:buNone/>
            </a:pPr>
            <a:r>
              <a:rPr lang="en-US" u="sng" dirty="0"/>
              <a:t>Tissue characterization</a:t>
            </a:r>
          </a:p>
          <a:p>
            <a:pPr>
              <a:lnSpc>
                <a:spcPct val="150000"/>
              </a:lnSpc>
            </a:pPr>
            <a:r>
              <a:rPr lang="en-US" dirty="0"/>
              <a:t>LGE involving basal and mid inferolateral myocardium </a:t>
            </a:r>
          </a:p>
          <a:p>
            <a:pPr>
              <a:lnSpc>
                <a:spcPct val="150000"/>
              </a:lnSpc>
            </a:pPr>
            <a:r>
              <a:rPr lang="en-US" dirty="0"/>
              <a:t>T1 mapping- reduced in reduced in early stages but tend to increase in advanced staged due to replacement fibrosis and ongoing inflammation (same holds for ECV)</a:t>
            </a:r>
          </a:p>
          <a:p>
            <a:pPr>
              <a:lnSpc>
                <a:spcPct val="150000"/>
              </a:lnSpc>
            </a:pPr>
            <a:r>
              <a:rPr lang="en-US" dirty="0"/>
              <a:t>High T2 values in early stage of myocardial involvement, later corresponding to areas of LGE</a:t>
            </a:r>
          </a:p>
          <a:p>
            <a:pPr>
              <a:lnSpc>
                <a:spcPct val="150000"/>
              </a:lnSpc>
            </a:pPr>
            <a:r>
              <a:rPr lang="en-US" dirty="0"/>
              <a:t>ECV values are normal in FD, however, may increase as the disease progresses due to infiltrative fibrosis</a:t>
            </a:r>
          </a:p>
          <a:p>
            <a:endParaRPr lang="en-US" dirty="0"/>
          </a:p>
          <a:p>
            <a:endParaRPr lang="en-IN" dirty="0"/>
          </a:p>
        </p:txBody>
      </p:sp>
    </p:spTree>
    <p:extLst>
      <p:ext uri="{BB962C8B-B14F-4D97-AF65-F5344CB8AC3E}">
        <p14:creationId xmlns:p14="http://schemas.microsoft.com/office/powerpoint/2010/main" val="342199963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E2B876-2C39-ACFE-100D-0D8FD6E75F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391" y="821933"/>
            <a:ext cx="9470396" cy="5568593"/>
          </a:xfrm>
          <a:prstGeom prst="rect">
            <a:avLst/>
          </a:prstGeom>
        </p:spPr>
      </p:pic>
    </p:spTree>
    <p:extLst>
      <p:ext uri="{BB962C8B-B14F-4D97-AF65-F5344CB8AC3E}">
        <p14:creationId xmlns:p14="http://schemas.microsoft.com/office/powerpoint/2010/main" val="98659683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C280F17-66E0-D72E-76BB-8ADB3542E5F5}"/>
              </a:ext>
            </a:extLst>
          </p:cNvPr>
          <p:cNvGraphicFramePr>
            <a:graphicFrameLocks noGrp="1"/>
          </p:cNvGraphicFramePr>
          <p:nvPr>
            <p:extLst>
              <p:ext uri="{D42A27DB-BD31-4B8C-83A1-F6EECF244321}">
                <p14:modId xmlns:p14="http://schemas.microsoft.com/office/powerpoint/2010/main" val="1424176294"/>
              </p:ext>
            </p:extLst>
          </p:nvPr>
        </p:nvGraphicFramePr>
        <p:xfrm>
          <a:off x="113015" y="719666"/>
          <a:ext cx="11825556" cy="5765800"/>
        </p:xfrm>
        <a:graphic>
          <a:graphicData uri="http://schemas.openxmlformats.org/drawingml/2006/table">
            <a:tbl>
              <a:tblPr firstRow="1" bandRow="1">
                <a:tableStyleId>{5C22544A-7EE6-4342-B048-85BDC9FD1C3A}</a:tableStyleId>
              </a:tblPr>
              <a:tblGrid>
                <a:gridCol w="1479479">
                  <a:extLst>
                    <a:ext uri="{9D8B030D-6E8A-4147-A177-3AD203B41FA5}">
                      <a16:colId xmlns:a16="http://schemas.microsoft.com/office/drawing/2014/main" val="2245665817"/>
                    </a:ext>
                  </a:extLst>
                </a:gridCol>
                <a:gridCol w="2054832">
                  <a:extLst>
                    <a:ext uri="{9D8B030D-6E8A-4147-A177-3AD203B41FA5}">
                      <a16:colId xmlns:a16="http://schemas.microsoft.com/office/drawing/2014/main" val="1409646325"/>
                    </a:ext>
                  </a:extLst>
                </a:gridCol>
                <a:gridCol w="2671281">
                  <a:extLst>
                    <a:ext uri="{9D8B030D-6E8A-4147-A177-3AD203B41FA5}">
                      <a16:colId xmlns:a16="http://schemas.microsoft.com/office/drawing/2014/main" val="3088695299"/>
                    </a:ext>
                  </a:extLst>
                </a:gridCol>
                <a:gridCol w="2167847">
                  <a:extLst>
                    <a:ext uri="{9D8B030D-6E8A-4147-A177-3AD203B41FA5}">
                      <a16:colId xmlns:a16="http://schemas.microsoft.com/office/drawing/2014/main" val="3730640758"/>
                    </a:ext>
                  </a:extLst>
                </a:gridCol>
                <a:gridCol w="1869897">
                  <a:extLst>
                    <a:ext uri="{9D8B030D-6E8A-4147-A177-3AD203B41FA5}">
                      <a16:colId xmlns:a16="http://schemas.microsoft.com/office/drawing/2014/main" val="319524104"/>
                    </a:ext>
                  </a:extLst>
                </a:gridCol>
                <a:gridCol w="1582220">
                  <a:extLst>
                    <a:ext uri="{9D8B030D-6E8A-4147-A177-3AD203B41FA5}">
                      <a16:colId xmlns:a16="http://schemas.microsoft.com/office/drawing/2014/main" val="1135052909"/>
                    </a:ext>
                  </a:extLst>
                </a:gridCol>
              </a:tblGrid>
              <a:tr h="370840">
                <a:tc>
                  <a:txBody>
                    <a:bodyPr/>
                    <a:lstStyle/>
                    <a:p>
                      <a:endParaRPr lang="en-IN"/>
                    </a:p>
                  </a:txBody>
                  <a:tcPr/>
                </a:tc>
                <a:tc>
                  <a:txBody>
                    <a:bodyPr/>
                    <a:lstStyle/>
                    <a:p>
                      <a:r>
                        <a:rPr lang="en-US" dirty="0"/>
                        <a:t>LVH PATTERN</a:t>
                      </a:r>
                      <a:endParaRPr lang="en-IN" dirty="0"/>
                    </a:p>
                  </a:txBody>
                  <a:tcPr/>
                </a:tc>
                <a:tc>
                  <a:txBody>
                    <a:bodyPr/>
                    <a:lstStyle/>
                    <a:p>
                      <a:r>
                        <a:rPr lang="en-US" dirty="0"/>
                        <a:t>LGE PATTERN</a:t>
                      </a:r>
                      <a:endParaRPr lang="en-IN" dirty="0"/>
                    </a:p>
                  </a:txBody>
                  <a:tcPr/>
                </a:tc>
                <a:tc>
                  <a:txBody>
                    <a:bodyPr/>
                    <a:lstStyle/>
                    <a:p>
                      <a:r>
                        <a:rPr lang="en-US" dirty="0"/>
                        <a:t>T1 MAPPING</a:t>
                      </a:r>
                      <a:endParaRPr lang="en-IN" dirty="0"/>
                    </a:p>
                  </a:txBody>
                  <a:tcPr/>
                </a:tc>
                <a:tc>
                  <a:txBody>
                    <a:bodyPr/>
                    <a:lstStyle/>
                    <a:p>
                      <a:r>
                        <a:rPr lang="en-US" dirty="0"/>
                        <a:t>T2 MAPPING</a:t>
                      </a:r>
                      <a:endParaRPr lang="en-IN" dirty="0"/>
                    </a:p>
                  </a:txBody>
                  <a:tcPr/>
                </a:tc>
                <a:tc>
                  <a:txBody>
                    <a:bodyPr/>
                    <a:lstStyle/>
                    <a:p>
                      <a:r>
                        <a:rPr lang="en-US" dirty="0"/>
                        <a:t>ECV</a:t>
                      </a:r>
                      <a:endParaRPr lang="en-IN" dirty="0"/>
                    </a:p>
                  </a:txBody>
                  <a:tcPr/>
                </a:tc>
                <a:extLst>
                  <a:ext uri="{0D108BD9-81ED-4DB2-BD59-A6C34878D82A}">
                    <a16:rowId xmlns:a16="http://schemas.microsoft.com/office/drawing/2014/main" val="1133817030"/>
                  </a:ext>
                </a:extLst>
              </a:tr>
              <a:tr h="370840">
                <a:tc>
                  <a:txBody>
                    <a:bodyPr/>
                    <a:lstStyle/>
                    <a:p>
                      <a:r>
                        <a:rPr lang="en-US" dirty="0"/>
                        <a:t>Fabry disease</a:t>
                      </a:r>
                      <a:endParaRPr lang="en-IN" dirty="0"/>
                    </a:p>
                  </a:txBody>
                  <a:tcPr/>
                </a:tc>
                <a:tc>
                  <a:txBody>
                    <a:bodyPr/>
                    <a:lstStyle/>
                    <a:p>
                      <a:r>
                        <a:rPr lang="en-US" dirty="0"/>
                        <a:t>Concentric LV wall thickening</a:t>
                      </a:r>
                      <a:endParaRPr lang="en-IN" dirty="0"/>
                    </a:p>
                  </a:txBody>
                  <a:tcPr/>
                </a:tc>
                <a:tc>
                  <a:txBody>
                    <a:bodyPr/>
                    <a:lstStyle/>
                    <a:p>
                      <a:r>
                        <a:rPr lang="en-US" dirty="0"/>
                        <a:t>Basal to mid inferolateral mid-myocardium</a:t>
                      </a:r>
                      <a:endParaRPr lang="en-IN" dirty="0"/>
                    </a:p>
                  </a:txBody>
                  <a:tcPr/>
                </a:tc>
                <a:tc>
                  <a:txBody>
                    <a:bodyPr/>
                    <a:lstStyle/>
                    <a:p>
                      <a:r>
                        <a:rPr lang="en-US" dirty="0"/>
                        <a:t>Initially reduced, later stages increased</a:t>
                      </a:r>
                    </a:p>
                  </a:txBody>
                  <a:tcPr/>
                </a:tc>
                <a:tc>
                  <a:txBody>
                    <a:bodyPr/>
                    <a:lstStyle/>
                    <a:p>
                      <a:r>
                        <a:rPr lang="en-US" dirty="0"/>
                        <a:t>Elevated in areas of LGE, chronic inflammation</a:t>
                      </a:r>
                      <a:endParaRPr lang="en-IN" dirty="0"/>
                    </a:p>
                  </a:txBody>
                  <a:tcPr/>
                </a:tc>
                <a:tc>
                  <a:txBody>
                    <a:bodyPr/>
                    <a:lstStyle/>
                    <a:p>
                      <a:r>
                        <a:rPr lang="en-US" dirty="0"/>
                        <a:t>Normal usually</a:t>
                      </a:r>
                    </a:p>
                    <a:p>
                      <a:r>
                        <a:rPr lang="en-US" dirty="0"/>
                        <a:t>Late stages- replacement fibrosis</a:t>
                      </a:r>
                      <a:endParaRPr lang="en-IN" dirty="0"/>
                    </a:p>
                  </a:txBody>
                  <a:tcPr/>
                </a:tc>
                <a:extLst>
                  <a:ext uri="{0D108BD9-81ED-4DB2-BD59-A6C34878D82A}">
                    <a16:rowId xmlns:a16="http://schemas.microsoft.com/office/drawing/2014/main" val="1459323090"/>
                  </a:ext>
                </a:extLst>
              </a:tr>
              <a:tr h="370840">
                <a:tc>
                  <a:txBody>
                    <a:bodyPr/>
                    <a:lstStyle/>
                    <a:p>
                      <a:r>
                        <a:rPr lang="en-US" dirty="0"/>
                        <a:t>HCM</a:t>
                      </a:r>
                      <a:endParaRPr lang="en-IN" dirty="0"/>
                    </a:p>
                  </a:txBody>
                  <a:tcPr/>
                </a:tc>
                <a:tc>
                  <a:txBody>
                    <a:bodyPr/>
                    <a:lstStyle/>
                    <a:p>
                      <a:r>
                        <a:rPr lang="en-US" dirty="0"/>
                        <a:t>Asymmetric and anteroseptal hypertrophy </a:t>
                      </a:r>
                      <a:endParaRPr lang="en-IN" dirty="0"/>
                    </a:p>
                  </a:txBody>
                  <a:tcPr/>
                </a:tc>
                <a:tc>
                  <a:txBody>
                    <a:bodyPr/>
                    <a:lstStyle/>
                    <a:p>
                      <a:r>
                        <a:rPr lang="en-US" dirty="0"/>
                        <a:t>Patchy involvement in areas of hypertrophy</a:t>
                      </a:r>
                      <a:endParaRPr lang="en-IN" dirty="0"/>
                    </a:p>
                  </a:txBody>
                  <a:tcPr/>
                </a:tc>
                <a:tc>
                  <a:txBody>
                    <a:bodyPr/>
                    <a:lstStyle/>
                    <a:p>
                      <a:r>
                        <a:rPr lang="en-US" dirty="0"/>
                        <a:t>Patchy areas of elevated native T1 values in hypertrophies parts</a:t>
                      </a:r>
                    </a:p>
                  </a:txBody>
                  <a:tcPr/>
                </a:tc>
                <a:tc>
                  <a:txBody>
                    <a:bodyPr/>
                    <a:lstStyle/>
                    <a:p>
                      <a:r>
                        <a:rPr lang="en-US" dirty="0"/>
                        <a:t>Elevated T2 values in areas of tissue injury</a:t>
                      </a:r>
                      <a:endParaRPr lang="en-IN" dirty="0"/>
                    </a:p>
                  </a:txBody>
                  <a:tcPr/>
                </a:tc>
                <a:tc>
                  <a:txBody>
                    <a:bodyPr/>
                    <a:lstStyle/>
                    <a:p>
                      <a:r>
                        <a:rPr lang="en-US" dirty="0"/>
                        <a:t>Elevated</a:t>
                      </a:r>
                    </a:p>
                    <a:p>
                      <a:r>
                        <a:rPr lang="en-US" dirty="0"/>
                        <a:t>Correlated with LGE</a:t>
                      </a:r>
                      <a:endParaRPr lang="en-IN" dirty="0"/>
                    </a:p>
                  </a:txBody>
                  <a:tcPr/>
                </a:tc>
                <a:extLst>
                  <a:ext uri="{0D108BD9-81ED-4DB2-BD59-A6C34878D82A}">
                    <a16:rowId xmlns:a16="http://schemas.microsoft.com/office/drawing/2014/main" val="1511858963"/>
                  </a:ext>
                </a:extLst>
              </a:tr>
              <a:tr h="370840">
                <a:tc>
                  <a:txBody>
                    <a:bodyPr/>
                    <a:lstStyle/>
                    <a:p>
                      <a:r>
                        <a:rPr lang="en-US" dirty="0"/>
                        <a:t>HHD</a:t>
                      </a:r>
                      <a:endParaRPr lang="en-IN" dirty="0"/>
                    </a:p>
                  </a:txBody>
                  <a:tcPr/>
                </a:tc>
                <a:tc>
                  <a:txBody>
                    <a:bodyPr/>
                    <a:lstStyle/>
                    <a:p>
                      <a:r>
                        <a:rPr lang="en-US" dirty="0"/>
                        <a:t>Concentric LVH with basal septum involvement</a:t>
                      </a:r>
                      <a:endParaRPr lang="en-IN" dirty="0"/>
                    </a:p>
                  </a:txBody>
                  <a:tcPr/>
                </a:tc>
                <a:tc>
                  <a:txBody>
                    <a:bodyPr/>
                    <a:lstStyle/>
                    <a:p>
                      <a:r>
                        <a:rPr lang="en-US" dirty="0"/>
                        <a:t>No LGE</a:t>
                      </a:r>
                      <a:endParaRPr lang="en-IN" dirty="0"/>
                    </a:p>
                  </a:txBody>
                  <a:tcPr/>
                </a:tc>
                <a:tc>
                  <a:txBody>
                    <a:bodyPr/>
                    <a:lstStyle/>
                    <a:p>
                      <a:r>
                        <a:rPr lang="en-US" dirty="0"/>
                        <a:t>Normal</a:t>
                      </a:r>
                    </a:p>
                  </a:txBody>
                  <a:tcPr/>
                </a:tc>
                <a:tc>
                  <a:txBody>
                    <a:bodyPr/>
                    <a:lstStyle/>
                    <a:p>
                      <a:r>
                        <a:rPr lang="en-US" dirty="0"/>
                        <a:t>Normal</a:t>
                      </a:r>
                      <a:endParaRPr lang="en-IN" dirty="0"/>
                    </a:p>
                  </a:txBody>
                  <a:tcPr/>
                </a:tc>
                <a:tc>
                  <a:txBody>
                    <a:bodyPr/>
                    <a:lstStyle/>
                    <a:p>
                      <a:r>
                        <a:rPr lang="en-US" dirty="0"/>
                        <a:t>Normal</a:t>
                      </a:r>
                      <a:endParaRPr lang="en-IN" dirty="0"/>
                    </a:p>
                  </a:txBody>
                  <a:tcPr/>
                </a:tc>
                <a:extLst>
                  <a:ext uri="{0D108BD9-81ED-4DB2-BD59-A6C34878D82A}">
                    <a16:rowId xmlns:a16="http://schemas.microsoft.com/office/drawing/2014/main" val="1321632582"/>
                  </a:ext>
                </a:extLst>
              </a:tr>
              <a:tr h="370840">
                <a:tc>
                  <a:txBody>
                    <a:bodyPr/>
                    <a:lstStyle/>
                    <a:p>
                      <a:r>
                        <a:rPr lang="en-US" dirty="0"/>
                        <a:t>AS</a:t>
                      </a:r>
                      <a:endParaRPr lang="en-IN" dirty="0"/>
                    </a:p>
                  </a:txBody>
                  <a:tcPr/>
                </a:tc>
                <a:tc>
                  <a:txBody>
                    <a:bodyPr/>
                    <a:lstStyle/>
                    <a:p>
                      <a:r>
                        <a:rPr lang="en-US" dirty="0"/>
                        <a:t>Concentric LVH </a:t>
                      </a:r>
                      <a:endParaRPr lang="en-IN" dirty="0"/>
                    </a:p>
                  </a:txBody>
                  <a:tcPr/>
                </a:tc>
                <a:tc>
                  <a:txBody>
                    <a:bodyPr/>
                    <a:lstStyle/>
                    <a:p>
                      <a:r>
                        <a:rPr lang="en-US" dirty="0"/>
                        <a:t>No LGE</a:t>
                      </a:r>
                      <a:endParaRPr lang="en-IN" dirty="0"/>
                    </a:p>
                  </a:txBody>
                  <a:tcPr/>
                </a:tc>
                <a:tc>
                  <a:txBody>
                    <a:bodyPr/>
                    <a:lstStyle/>
                    <a:p>
                      <a:r>
                        <a:rPr lang="en-US" dirty="0"/>
                        <a:t>High T1-mortality predictor</a:t>
                      </a:r>
                    </a:p>
                  </a:txBody>
                  <a:tcPr/>
                </a:tc>
                <a:tc>
                  <a:txBody>
                    <a:bodyPr/>
                    <a:lstStyle/>
                    <a:p>
                      <a:r>
                        <a:rPr lang="en-US" dirty="0"/>
                        <a:t>Inflammation/myocardial remodeling</a:t>
                      </a:r>
                      <a:endParaRPr lang="en-IN" dirty="0"/>
                    </a:p>
                  </a:txBody>
                  <a:tcPr/>
                </a:tc>
                <a:tc>
                  <a:txBody>
                    <a:bodyPr/>
                    <a:lstStyle/>
                    <a:p>
                      <a:r>
                        <a:rPr lang="en-US" dirty="0"/>
                        <a:t>Elevated ECV- mortality predictor</a:t>
                      </a:r>
                      <a:endParaRPr lang="en-IN" dirty="0"/>
                    </a:p>
                  </a:txBody>
                  <a:tcPr/>
                </a:tc>
                <a:extLst>
                  <a:ext uri="{0D108BD9-81ED-4DB2-BD59-A6C34878D82A}">
                    <a16:rowId xmlns:a16="http://schemas.microsoft.com/office/drawing/2014/main" val="2182967532"/>
                  </a:ext>
                </a:extLst>
              </a:tr>
              <a:tr h="370840">
                <a:tc>
                  <a:txBody>
                    <a:bodyPr/>
                    <a:lstStyle/>
                    <a:p>
                      <a:r>
                        <a:rPr lang="en-US" dirty="0"/>
                        <a:t>Amyloidosis</a:t>
                      </a:r>
                      <a:endParaRPr lang="en-IN" dirty="0"/>
                    </a:p>
                  </a:txBody>
                  <a:tcPr/>
                </a:tc>
                <a:tc>
                  <a:txBody>
                    <a:bodyPr/>
                    <a:lstStyle/>
                    <a:p>
                      <a:r>
                        <a:rPr lang="en-US" dirty="0"/>
                        <a:t>Concentric LVH</a:t>
                      </a:r>
                      <a:endParaRPr lang="en-IN" dirty="0"/>
                    </a:p>
                  </a:txBody>
                  <a:tcPr/>
                </a:tc>
                <a:tc>
                  <a:txBody>
                    <a:bodyPr/>
                    <a:lstStyle/>
                    <a:p>
                      <a:r>
                        <a:rPr lang="en-US" dirty="0"/>
                        <a:t>Diffuse transmural or sub-endocardial LGE</a:t>
                      </a:r>
                    </a:p>
                    <a:p>
                      <a:r>
                        <a:rPr lang="en-US" dirty="0"/>
                        <a:t>(ATTR &gt; AL)</a:t>
                      </a:r>
                      <a:endParaRPr lang="en-IN" dirty="0"/>
                    </a:p>
                  </a:txBody>
                  <a:tcPr/>
                </a:tc>
                <a:tc>
                  <a:txBody>
                    <a:bodyPr/>
                    <a:lstStyle/>
                    <a:p>
                      <a:r>
                        <a:rPr lang="en-US" dirty="0"/>
                        <a:t>Elevated T1 values (AL &gt; ATTR)</a:t>
                      </a:r>
                    </a:p>
                  </a:txBody>
                  <a:tcPr/>
                </a:tc>
                <a:tc>
                  <a:txBody>
                    <a:bodyPr/>
                    <a:lstStyle/>
                    <a:p>
                      <a:r>
                        <a:rPr lang="en-US" dirty="0"/>
                        <a:t>Myocardial oedema</a:t>
                      </a:r>
                    </a:p>
                    <a:p>
                      <a:r>
                        <a:rPr lang="en-US" dirty="0"/>
                        <a:t>Prognostic marker</a:t>
                      </a:r>
                      <a:endParaRPr lang="en-IN" dirty="0"/>
                    </a:p>
                  </a:txBody>
                  <a:tcPr/>
                </a:tc>
                <a:tc>
                  <a:txBody>
                    <a:bodyPr/>
                    <a:lstStyle/>
                    <a:p>
                      <a:r>
                        <a:rPr lang="en-US" dirty="0"/>
                        <a:t>Elevated ECV</a:t>
                      </a:r>
                    </a:p>
                    <a:p>
                      <a:r>
                        <a:rPr lang="en-US" dirty="0"/>
                        <a:t>(ATTR &gt; AL)</a:t>
                      </a:r>
                      <a:endParaRPr lang="en-IN" dirty="0"/>
                    </a:p>
                  </a:txBody>
                  <a:tcPr/>
                </a:tc>
                <a:extLst>
                  <a:ext uri="{0D108BD9-81ED-4DB2-BD59-A6C34878D82A}">
                    <a16:rowId xmlns:a16="http://schemas.microsoft.com/office/drawing/2014/main" val="931669062"/>
                  </a:ext>
                </a:extLst>
              </a:tr>
            </a:tbl>
          </a:graphicData>
        </a:graphic>
      </p:graphicFrame>
    </p:spTree>
    <p:extLst>
      <p:ext uri="{BB962C8B-B14F-4D97-AF65-F5344CB8AC3E}">
        <p14:creationId xmlns:p14="http://schemas.microsoft.com/office/powerpoint/2010/main" val="58605152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465BE-D9C6-401B-9719-574C80D981CF}"/>
              </a:ext>
            </a:extLst>
          </p:cNvPr>
          <p:cNvSpPr>
            <a:spLocks noGrp="1"/>
          </p:cNvSpPr>
          <p:nvPr>
            <p:ph type="title"/>
          </p:nvPr>
        </p:nvSpPr>
        <p:spPr/>
        <p:txBody>
          <a:bodyPr/>
          <a:lstStyle/>
          <a:p>
            <a:r>
              <a:rPr lang="en-IN" dirty="0">
                <a:solidFill>
                  <a:schemeClr val="accent2"/>
                </a:solidFill>
                <a:latin typeface="Tw Cen MT" panose="020B0602020104020603" pitchFamily="34" charset="0"/>
              </a:rPr>
              <a:t>Iron overload cardiomyopathy</a:t>
            </a:r>
          </a:p>
        </p:txBody>
      </p:sp>
      <p:sp>
        <p:nvSpPr>
          <p:cNvPr id="3" name="Content Placeholder 2">
            <a:extLst>
              <a:ext uri="{FF2B5EF4-FFF2-40B4-BE49-F238E27FC236}">
                <a16:creationId xmlns:a16="http://schemas.microsoft.com/office/drawing/2014/main" id="{C8506325-4B81-3F4F-9F50-ECB0C328B919}"/>
              </a:ext>
            </a:extLst>
          </p:cNvPr>
          <p:cNvSpPr>
            <a:spLocks noGrp="1"/>
          </p:cNvSpPr>
          <p:nvPr>
            <p:ph idx="1"/>
          </p:nvPr>
        </p:nvSpPr>
        <p:spPr>
          <a:xfrm>
            <a:off x="838200" y="1825624"/>
            <a:ext cx="10515600" cy="4945045"/>
          </a:xfrm>
        </p:spPr>
        <p:txBody>
          <a:bodyPr>
            <a:normAutofit fontScale="77500" lnSpcReduction="20000"/>
          </a:bodyPr>
          <a:lstStyle/>
          <a:p>
            <a:pPr>
              <a:lnSpc>
                <a:spcPct val="160000"/>
              </a:lnSpc>
            </a:pPr>
            <a:r>
              <a:rPr lang="en-IN" dirty="0"/>
              <a:t>Accumulation of iron in body due to genetic metabolic disorders with increased intestinal iron absorption or frequent blood transfusions</a:t>
            </a:r>
          </a:p>
          <a:p>
            <a:pPr>
              <a:lnSpc>
                <a:spcPct val="160000"/>
              </a:lnSpc>
            </a:pPr>
            <a:r>
              <a:rPr lang="en-IN" dirty="0"/>
              <a:t>Leading of cause of death</a:t>
            </a:r>
          </a:p>
          <a:p>
            <a:pPr>
              <a:lnSpc>
                <a:spcPct val="160000"/>
              </a:lnSpc>
            </a:pPr>
            <a:r>
              <a:rPr lang="en-IN" dirty="0"/>
              <a:t>Progression of deposition: Epicardial to endocardium</a:t>
            </a:r>
          </a:p>
          <a:p>
            <a:pPr>
              <a:lnSpc>
                <a:spcPct val="160000"/>
              </a:lnSpc>
            </a:pPr>
            <a:r>
              <a:rPr lang="en-IN" dirty="0"/>
              <a:t>Accumulation starts from peri-nuclear lysosomes to involve sarcoplasm</a:t>
            </a:r>
          </a:p>
          <a:p>
            <a:pPr>
              <a:lnSpc>
                <a:spcPct val="160000"/>
              </a:lnSpc>
            </a:pPr>
            <a:r>
              <a:rPr lang="en-IN" dirty="0"/>
              <a:t>Paramagnetic effect of iron produces changes in MR signal intensity and shortens in T1 and T2 relaxation times</a:t>
            </a:r>
          </a:p>
          <a:p>
            <a:pPr>
              <a:lnSpc>
                <a:spcPct val="160000"/>
              </a:lnSpc>
            </a:pPr>
            <a:r>
              <a:rPr lang="en-IN" dirty="0"/>
              <a:t>T2* values &lt;20ms best defines siderosis, 10-20ms: moderate, &lt;10ms severe iron overload</a:t>
            </a:r>
          </a:p>
        </p:txBody>
      </p:sp>
    </p:spTree>
    <p:extLst>
      <p:ext uri="{BB962C8B-B14F-4D97-AF65-F5344CB8AC3E}">
        <p14:creationId xmlns:p14="http://schemas.microsoft.com/office/powerpoint/2010/main" val="268062850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657E13-62B3-1503-57FD-D27E5F9C63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409575"/>
            <a:ext cx="8839200" cy="6038850"/>
          </a:xfrm>
          <a:prstGeom prst="rect">
            <a:avLst/>
          </a:prstGeom>
        </p:spPr>
      </p:pic>
    </p:spTree>
    <p:extLst>
      <p:ext uri="{BB962C8B-B14F-4D97-AF65-F5344CB8AC3E}">
        <p14:creationId xmlns:p14="http://schemas.microsoft.com/office/powerpoint/2010/main" val="426143471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8100F-7907-E56F-C141-F5E62C8084E6}"/>
              </a:ext>
            </a:extLst>
          </p:cNvPr>
          <p:cNvSpPr>
            <a:spLocks noGrp="1"/>
          </p:cNvSpPr>
          <p:nvPr>
            <p:ph type="title"/>
          </p:nvPr>
        </p:nvSpPr>
        <p:spPr/>
        <p:txBody>
          <a:bodyPr/>
          <a:lstStyle/>
          <a:p>
            <a:r>
              <a:rPr lang="en-IN" dirty="0">
                <a:solidFill>
                  <a:schemeClr val="accent2"/>
                </a:solidFill>
                <a:latin typeface="Tw Cen MT" panose="020B0602020104020603" pitchFamily="34" charset="0"/>
              </a:rPr>
              <a:t>LV Non-Compaction</a:t>
            </a:r>
          </a:p>
        </p:txBody>
      </p:sp>
      <p:sp>
        <p:nvSpPr>
          <p:cNvPr id="3" name="Content Placeholder 2">
            <a:extLst>
              <a:ext uri="{FF2B5EF4-FFF2-40B4-BE49-F238E27FC236}">
                <a16:creationId xmlns:a16="http://schemas.microsoft.com/office/drawing/2014/main" id="{DECE3026-7E22-5D55-F1B4-42985D6A95E8}"/>
              </a:ext>
            </a:extLst>
          </p:cNvPr>
          <p:cNvSpPr>
            <a:spLocks noGrp="1"/>
          </p:cNvSpPr>
          <p:nvPr>
            <p:ph idx="1"/>
          </p:nvPr>
        </p:nvSpPr>
        <p:spPr>
          <a:xfrm>
            <a:off x="838200" y="1457127"/>
            <a:ext cx="10515600" cy="5292993"/>
          </a:xfrm>
        </p:spPr>
        <p:txBody>
          <a:bodyPr>
            <a:normAutofit fontScale="85000" lnSpcReduction="10000"/>
          </a:bodyPr>
          <a:lstStyle/>
          <a:p>
            <a:pPr>
              <a:lnSpc>
                <a:spcPct val="150000"/>
              </a:lnSpc>
            </a:pPr>
            <a:r>
              <a:rPr lang="en-IN" dirty="0"/>
              <a:t>Primary genetic abnormality</a:t>
            </a:r>
          </a:p>
          <a:p>
            <a:pPr>
              <a:lnSpc>
                <a:spcPct val="150000"/>
              </a:lnSpc>
            </a:pPr>
            <a:r>
              <a:rPr lang="en-IN" dirty="0"/>
              <a:t>Asymptomatic in most of the cases, but may lead to cardiac failure, thromboembolism and malignant arrhythmias</a:t>
            </a:r>
          </a:p>
          <a:p>
            <a:pPr>
              <a:lnSpc>
                <a:spcPct val="150000"/>
              </a:lnSpc>
            </a:pPr>
            <a:r>
              <a:rPr lang="en-IN" dirty="0"/>
              <a:t>Compaction proceeds from </a:t>
            </a:r>
          </a:p>
          <a:p>
            <a:pPr lvl="1">
              <a:lnSpc>
                <a:spcPct val="150000"/>
              </a:lnSpc>
            </a:pPr>
            <a:r>
              <a:rPr lang="en-IN" dirty="0"/>
              <a:t>Epicardium to endocardium</a:t>
            </a:r>
          </a:p>
          <a:p>
            <a:pPr lvl="1">
              <a:lnSpc>
                <a:spcPct val="150000"/>
              </a:lnSpc>
            </a:pPr>
            <a:r>
              <a:rPr lang="en-IN" dirty="0"/>
              <a:t>Base to apex</a:t>
            </a:r>
          </a:p>
          <a:p>
            <a:pPr lvl="1">
              <a:lnSpc>
                <a:spcPct val="150000"/>
              </a:lnSpc>
            </a:pPr>
            <a:r>
              <a:rPr lang="en-IN" dirty="0"/>
              <a:t>Septum to free wall of LV</a:t>
            </a:r>
          </a:p>
          <a:p>
            <a:pPr lvl="1">
              <a:lnSpc>
                <a:spcPct val="150000"/>
              </a:lnSpc>
            </a:pPr>
            <a:r>
              <a:rPr lang="en-IN" dirty="0"/>
              <a:t>LV &gt; RV</a:t>
            </a:r>
          </a:p>
          <a:p>
            <a:pPr lvl="1">
              <a:lnSpc>
                <a:spcPct val="150000"/>
              </a:lnSpc>
            </a:pPr>
            <a:r>
              <a:rPr lang="en-IN" dirty="0"/>
              <a:t>Apex in almost always involved in addition to apical anterior and inferolateral segments</a:t>
            </a:r>
          </a:p>
        </p:txBody>
      </p:sp>
      <p:pic>
        <p:nvPicPr>
          <p:cNvPr id="5" name="Picture 4">
            <a:extLst>
              <a:ext uri="{FF2B5EF4-FFF2-40B4-BE49-F238E27FC236}">
                <a16:creationId xmlns:a16="http://schemas.microsoft.com/office/drawing/2014/main" id="{815C1031-4BA8-6C22-F547-41AD5885F7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1640" y="2729322"/>
            <a:ext cx="3079144" cy="3079144"/>
          </a:xfrm>
          <a:prstGeom prst="rect">
            <a:avLst/>
          </a:prstGeom>
        </p:spPr>
      </p:pic>
    </p:spTree>
    <p:extLst>
      <p:ext uri="{BB962C8B-B14F-4D97-AF65-F5344CB8AC3E}">
        <p14:creationId xmlns:p14="http://schemas.microsoft.com/office/powerpoint/2010/main" val="141402326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251CB-105C-7EF8-EE6E-13BC2BD8D83A}"/>
              </a:ext>
            </a:extLst>
          </p:cNvPr>
          <p:cNvSpPr>
            <a:spLocks noGrp="1"/>
          </p:cNvSpPr>
          <p:nvPr>
            <p:ph type="title"/>
          </p:nvPr>
        </p:nvSpPr>
        <p:spPr>
          <a:xfrm>
            <a:off x="839787" y="482886"/>
            <a:ext cx="6580190" cy="845048"/>
          </a:xfrm>
        </p:spPr>
        <p:txBody>
          <a:bodyPr>
            <a:noAutofit/>
          </a:bodyPr>
          <a:lstStyle/>
          <a:p>
            <a:r>
              <a:rPr lang="en-IN" sz="4400" dirty="0">
                <a:solidFill>
                  <a:schemeClr val="accent2"/>
                </a:solidFill>
                <a:latin typeface="Tw Cen MT" panose="020B0602020104020603" pitchFamily="34" charset="0"/>
              </a:rPr>
              <a:t>LV non-compaction (cont.)</a:t>
            </a:r>
          </a:p>
        </p:txBody>
      </p:sp>
      <p:pic>
        <p:nvPicPr>
          <p:cNvPr id="7" name="6eb53ea2b58f525912b0edf26e9c03">
            <a:hlinkClick r:id="" action="ppaction://media"/>
            <a:extLst>
              <a:ext uri="{FF2B5EF4-FFF2-40B4-BE49-F238E27FC236}">
                <a16:creationId xmlns:a16="http://schemas.microsoft.com/office/drawing/2014/main" id="{018F096D-B3DE-A7DB-447F-830F4C90046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419977" y="1975676"/>
            <a:ext cx="4501275" cy="3814219"/>
          </a:xfrm>
        </p:spPr>
      </p:pic>
      <p:sp>
        <p:nvSpPr>
          <p:cNvPr id="4" name="Text Placeholder 3">
            <a:extLst>
              <a:ext uri="{FF2B5EF4-FFF2-40B4-BE49-F238E27FC236}">
                <a16:creationId xmlns:a16="http://schemas.microsoft.com/office/drawing/2014/main" id="{0D3670B4-E514-2A3D-9E28-8B5ED104A2E0}"/>
              </a:ext>
            </a:extLst>
          </p:cNvPr>
          <p:cNvSpPr>
            <a:spLocks noGrp="1"/>
          </p:cNvSpPr>
          <p:nvPr>
            <p:ph type="body" sz="half" idx="2"/>
          </p:nvPr>
        </p:nvSpPr>
        <p:spPr>
          <a:xfrm>
            <a:off x="839787" y="1523206"/>
            <a:ext cx="3932237" cy="3811588"/>
          </a:xfrm>
        </p:spPr>
        <p:txBody>
          <a:bodyPr/>
          <a:lstStyle/>
          <a:p>
            <a:pPr marL="285750" indent="-285750">
              <a:buFont typeface="Arial" panose="020B0604020202020204" pitchFamily="34" charset="0"/>
              <a:buChar char="•"/>
            </a:pPr>
            <a:r>
              <a:rPr lang="en-IN" sz="2000" dirty="0"/>
              <a:t>Ratio of non-compacted to compacted myocardium of greater than 2.3 in end-diastole</a:t>
            </a:r>
          </a:p>
          <a:p>
            <a:pPr marL="285750" indent="-285750">
              <a:buFont typeface="Arial" panose="020B0604020202020204" pitchFamily="34" charset="0"/>
              <a:buChar char="•"/>
            </a:pPr>
            <a:r>
              <a:rPr lang="en-IN" sz="2000" dirty="0"/>
              <a:t>Marked trabeculations and deep-intertrabecular recesses</a:t>
            </a:r>
          </a:p>
          <a:p>
            <a:pPr marL="285750" indent="-285750">
              <a:buFont typeface="Arial" panose="020B0604020202020204" pitchFamily="34" charset="0"/>
              <a:buChar char="•"/>
            </a:pPr>
            <a:r>
              <a:rPr lang="en-IN" sz="2000" dirty="0"/>
              <a:t>Visual appearance of two distinct myocardial layers- compacted and non-compacted</a:t>
            </a:r>
          </a:p>
          <a:p>
            <a:endParaRPr lang="en-IN" dirty="0"/>
          </a:p>
        </p:txBody>
      </p:sp>
      <p:pic>
        <p:nvPicPr>
          <p:cNvPr id="9" name="Picture 8">
            <a:extLst>
              <a:ext uri="{FF2B5EF4-FFF2-40B4-BE49-F238E27FC236}">
                <a16:creationId xmlns:a16="http://schemas.microsoft.com/office/drawing/2014/main" id="{79A9FEE4-FFCD-458A-7B29-BB39958DBF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787" y="4098542"/>
            <a:ext cx="5043648" cy="2649917"/>
          </a:xfrm>
          <a:prstGeom prst="rect">
            <a:avLst/>
          </a:prstGeom>
        </p:spPr>
      </p:pic>
    </p:spTree>
    <p:extLst>
      <p:ext uri="{BB962C8B-B14F-4D97-AF65-F5344CB8AC3E}">
        <p14:creationId xmlns:p14="http://schemas.microsoft.com/office/powerpoint/2010/main" val="389744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15285</TotalTime>
  <Words>6662</Words>
  <Application>Microsoft Office PowerPoint</Application>
  <PresentationFormat>Widescreen</PresentationFormat>
  <Paragraphs>786</Paragraphs>
  <Slides>102</Slides>
  <Notes>58</Notes>
  <HiddenSlides>0</HiddenSlides>
  <MMClips>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102</vt:i4>
      </vt:variant>
    </vt:vector>
  </HeadingPairs>
  <TitlesOfParts>
    <vt:vector size="108" baseType="lpstr">
      <vt:lpstr>Arial</vt:lpstr>
      <vt:lpstr>Calibri</vt:lpstr>
      <vt:lpstr>Calibri Light</vt:lpstr>
      <vt:lpstr>Tw Cen MT</vt:lpstr>
      <vt:lpstr>Wingdings</vt:lpstr>
      <vt:lpstr>Office Theme</vt:lpstr>
      <vt:lpstr>Cardiac MRI- Basics and its application in cardiomyopathy</vt:lpstr>
      <vt:lpstr>References</vt:lpstr>
      <vt:lpstr>References</vt:lpstr>
      <vt:lpstr>Outline</vt:lpstr>
      <vt:lpstr>History</vt:lpstr>
      <vt:lpstr>Machine built</vt:lpstr>
      <vt:lpstr>Magnetic resonance</vt:lpstr>
      <vt:lpstr>Precession</vt:lpstr>
      <vt:lpstr>Magnetic resonance (cont.)</vt:lpstr>
      <vt:lpstr>RF pulse</vt:lpstr>
      <vt:lpstr>Relaxation</vt:lpstr>
      <vt:lpstr>T1 and T2</vt:lpstr>
      <vt:lpstr>T1 relaxation</vt:lpstr>
      <vt:lpstr>T2 relaxation</vt:lpstr>
      <vt:lpstr>T2 relaxation</vt:lpstr>
      <vt:lpstr>T2 relaxation</vt:lpstr>
      <vt:lpstr>Significance of T1 and T2 values</vt:lpstr>
      <vt:lpstr>Pulse sequence</vt:lpstr>
      <vt:lpstr>Spin-echo sequence</vt:lpstr>
      <vt:lpstr>Spin echo</vt:lpstr>
      <vt:lpstr>Gradient echo sequence</vt:lpstr>
      <vt:lpstr>Gradient echo</vt:lpstr>
      <vt:lpstr>Gradient echo variants</vt:lpstr>
      <vt:lpstr>Image production</vt:lpstr>
      <vt:lpstr>PowerPoint Presentation</vt:lpstr>
      <vt:lpstr>Echo time</vt:lpstr>
      <vt:lpstr>Repetition time</vt:lpstr>
      <vt:lpstr>Weighting of images</vt:lpstr>
      <vt:lpstr>Synchronisation with ECG</vt:lpstr>
      <vt:lpstr>ECG triggered pulse sequence</vt:lpstr>
      <vt:lpstr>Gating</vt:lpstr>
      <vt:lpstr>Respiratory gating</vt:lpstr>
      <vt:lpstr>Cardiovascular structure imaging</vt:lpstr>
      <vt:lpstr>Dark blood imaging</vt:lpstr>
      <vt:lpstr>PowerPoint Presentation</vt:lpstr>
      <vt:lpstr>STIR sequence</vt:lpstr>
      <vt:lpstr>Cine MRI</vt:lpstr>
      <vt:lpstr>Cine MRI (cont.)</vt:lpstr>
      <vt:lpstr>Late gadolinium enhancement MRI</vt:lpstr>
      <vt:lpstr>LGE imaging</vt:lpstr>
      <vt:lpstr>LGE-MRI (cont.)</vt:lpstr>
      <vt:lpstr>Quantification of LGE</vt:lpstr>
      <vt:lpstr>Myocardial T1 mapping</vt:lpstr>
      <vt:lpstr>Myocardial ECV</vt:lpstr>
      <vt:lpstr>Myocardial T2 and T2* mapping</vt:lpstr>
      <vt:lpstr>Phase contrast cine </vt:lpstr>
      <vt:lpstr>PowerPoint Presentation</vt:lpstr>
      <vt:lpstr>PowerPoint Presentation</vt:lpstr>
      <vt:lpstr>PowerPoint Presentation</vt:lpstr>
      <vt:lpstr>Dilated cardiomyopathy</vt:lpstr>
      <vt:lpstr>PowerPoint Presentation</vt:lpstr>
      <vt:lpstr>PowerPoint Presentation</vt:lpstr>
      <vt:lpstr>Hypertrophic cardiomyopathy </vt:lpstr>
      <vt:lpstr>Subclinical HCM  </vt:lpstr>
      <vt:lpstr>Subclinical HCM (cont.)</vt:lpstr>
      <vt:lpstr>Classic HCM</vt:lpstr>
      <vt:lpstr>LV hypertrophy</vt:lpstr>
      <vt:lpstr>Classic HCM (cont.)</vt:lpstr>
      <vt:lpstr>PowerPoint Presentation</vt:lpstr>
      <vt:lpstr>PowerPoint Presentation</vt:lpstr>
      <vt:lpstr>Classic HCM (cont.)</vt:lpstr>
      <vt:lpstr>Myocardial fibrosis</vt:lpstr>
      <vt:lpstr>Adverse remodelling</vt:lpstr>
      <vt:lpstr>End-stage HCM</vt:lpstr>
      <vt:lpstr>End-stage HCM (cont.)</vt:lpstr>
      <vt:lpstr>Genotypic-phenotype relationship</vt:lpstr>
      <vt:lpstr>PowerPoint Presentation</vt:lpstr>
      <vt:lpstr>ACM</vt:lpstr>
      <vt:lpstr>PowerPoint Presentation</vt:lpstr>
      <vt:lpstr>PowerPoint Presentation</vt:lpstr>
      <vt:lpstr>CMR in ACM</vt:lpstr>
      <vt:lpstr>PowerPoint Presentation</vt:lpstr>
      <vt:lpstr>PowerPoint Presentation</vt:lpstr>
      <vt:lpstr>CMR in ACM</vt:lpstr>
      <vt:lpstr>Mimics of ARVC</vt:lpstr>
      <vt:lpstr>PowerPoint Presentation</vt:lpstr>
      <vt:lpstr>Genotype-phenotype correlations</vt:lpstr>
      <vt:lpstr>Sarcoidosis</vt:lpstr>
      <vt:lpstr>Sarcoidosis (cont.)</vt:lpstr>
      <vt:lpstr>PowerPoint Presentation</vt:lpstr>
      <vt:lpstr>PowerPoint Presentation</vt:lpstr>
      <vt:lpstr>PowerPoint Presentation</vt:lpstr>
      <vt:lpstr>Cardiac amyloidosis</vt:lpstr>
      <vt:lpstr>PowerPoint Presentation</vt:lpstr>
      <vt:lpstr>PowerPoint Presentation</vt:lpstr>
      <vt:lpstr>Cardiac amyloidosis(cont.)</vt:lpstr>
      <vt:lpstr>PowerPoint Presentation</vt:lpstr>
      <vt:lpstr>Cardiac amyloidosis (cont.)</vt:lpstr>
      <vt:lpstr>PowerPoint Presentation</vt:lpstr>
      <vt:lpstr>Cardiac amyloidosis (cont.)</vt:lpstr>
      <vt:lpstr>Fabry’s disease </vt:lpstr>
      <vt:lpstr>CMR in Fabry’s</vt:lpstr>
      <vt:lpstr>CMR in Fabry’s</vt:lpstr>
      <vt:lpstr>PowerPoint Presentation</vt:lpstr>
      <vt:lpstr>PowerPoint Presentation</vt:lpstr>
      <vt:lpstr>Iron overload cardiomyopathy</vt:lpstr>
      <vt:lpstr>PowerPoint Presentation</vt:lpstr>
      <vt:lpstr>LV Non-Compaction</vt:lpstr>
      <vt:lpstr>LV non-compaction (cont.)</vt:lpstr>
      <vt:lpstr>PowerPoint Presentation</vt:lpstr>
      <vt:lpstr>Conclusion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SAI SHARAN</dc:creator>
  <cp:lastModifiedBy>SAI SHARAN</cp:lastModifiedBy>
  <cp:revision>41</cp:revision>
  <dcterms:created xsi:type="dcterms:W3CDTF">2024-05-22T16:48:09Z</dcterms:created>
  <dcterms:modified xsi:type="dcterms:W3CDTF">2024-06-04T02:18:37Z</dcterms:modified>
</cp:coreProperties>
</file>